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0"/>
  </p:notesMasterIdLst>
  <p:sldIdLst>
    <p:sldId id="256" r:id="rId2"/>
    <p:sldId id="257" r:id="rId3"/>
    <p:sldId id="273" r:id="rId4"/>
    <p:sldId id="263" r:id="rId5"/>
    <p:sldId id="275" r:id="rId6"/>
    <p:sldId id="277" r:id="rId7"/>
    <p:sldId id="278" r:id="rId8"/>
    <p:sldId id="276" r:id="rId9"/>
    <p:sldId id="259" r:id="rId10"/>
    <p:sldId id="271" r:id="rId11"/>
    <p:sldId id="291" r:id="rId12"/>
    <p:sldId id="297" r:id="rId13"/>
    <p:sldId id="298" r:id="rId14"/>
    <p:sldId id="294" r:id="rId15"/>
    <p:sldId id="280" r:id="rId16"/>
    <p:sldId id="279" r:id="rId17"/>
    <p:sldId id="292" r:id="rId18"/>
    <p:sldId id="285" r:id="rId19"/>
    <p:sldId id="293" r:id="rId20"/>
    <p:sldId id="299" r:id="rId21"/>
    <p:sldId id="300" r:id="rId22"/>
    <p:sldId id="301" r:id="rId23"/>
    <p:sldId id="295" r:id="rId24"/>
    <p:sldId id="290" r:id="rId25"/>
    <p:sldId id="287" r:id="rId26"/>
    <p:sldId id="283" r:id="rId27"/>
    <p:sldId id="281" r:id="rId28"/>
    <p:sldId id="272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33F"/>
    <a:srgbClr val="FD9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3830" autoAdjust="0"/>
  </p:normalViewPr>
  <p:slideViewPr>
    <p:cSldViewPr snapToGrid="0" snapToObjects="1">
      <p:cViewPr varScale="1">
        <p:scale>
          <a:sx n="96" d="100"/>
          <a:sy n="96" d="100"/>
        </p:scale>
        <p:origin x="1116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29A652-2E39-44E2-B63C-A17FBC31AC55}" type="datetime1">
              <a:rPr lang="ko-KR" altLang="en-US"/>
              <a:pPr lvl="0">
                <a:defRPr/>
              </a:pPr>
              <a:t>2020-01-23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E5CF42D-ED76-492B-A214-1873406FBE1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1512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86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959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913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23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28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감귤</a:t>
            </a:r>
            <a:r>
              <a:rPr lang="en-US" altLang="ko-KR"/>
              <a:t>!! </a:t>
            </a:r>
            <a:r>
              <a:rPr lang="ko-KR" altLang="en-US"/>
              <a:t>감귤 하면 무엇이 생각나나요</a:t>
            </a:r>
            <a:r>
              <a:rPr lang="en-US" altLang="ko-KR"/>
              <a:t>?! =&gt; </a:t>
            </a:r>
            <a:r>
              <a:rPr lang="ko-KR" altLang="en-US"/>
              <a:t>제주도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323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479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E5CF42D-ED76-492B-A214-1873406FBE1C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425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27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75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96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34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70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087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08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25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579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41F7-081A-1842-BEDA-81D897489112}" type="datetimeFigureOut">
              <a:rPr kumimoji="1" lang="ko-KR" altLang="en-US" smtClean="0"/>
              <a:t>2020-01-23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8F10-CDB5-F549-B72A-84A4702592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3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jp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38640" y="2881127"/>
            <a:ext cx="5644494" cy="2123658"/>
          </a:xfrm>
          <a:prstGeom prst="rect">
            <a:avLst/>
          </a:prstGeom>
          <a:solidFill>
            <a:schemeClr val="bg1">
              <a:alpha val="38000"/>
            </a:schemeClr>
          </a:solidFill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chemeClr val="accent2">
                <a:alpha val="89000"/>
              </a:schemeClr>
            </a:outerShdw>
            <a:softEdge rad="355600"/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제주감귤산업</a:t>
            </a:r>
            <a:endParaRPr kumimoji="1" lang="en-US" altLang="ko-KR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ddyup Std" charset="0"/>
              <a:ea typeface="Giddyup Std" charset="0"/>
              <a:cs typeface="Giddyup Std" charset="0"/>
            </a:endParaRPr>
          </a:p>
          <a:p>
            <a:r>
              <a:rPr kumimoji="1" lang="ko-KR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iddyup Std" charset="0"/>
                <a:ea typeface="Giddyup Std" charset="0"/>
                <a:cs typeface="Giddyup Std" charset="0"/>
              </a:rPr>
              <a:t>빅데이터 분석 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DB3B6AF-8421-485F-9D57-999F0CC4FF3C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308DD-45E0-4DD1-A76C-4DB41F755972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89" y="305207"/>
                  <a:ext cx="43787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3891AC-485C-4A0E-9FC9-01BF2D93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0" y="1900150"/>
            <a:ext cx="8230813" cy="407904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8539566" y="2123268"/>
            <a:ext cx="3389361" cy="3564609"/>
            <a:chOff x="9616513" y="2782955"/>
            <a:chExt cx="2326278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616513" y="2782955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46850" y="301634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2002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 이후로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감귤의 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과잉생산 문제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생산량 </a:t>
              </a:r>
              <a:r>
                <a:rPr lang="ko-KR" altLang="en-US" sz="2800" b="1" dirty="0" err="1">
                  <a:solidFill>
                    <a:schemeClr val="bg1"/>
                  </a:solidFill>
                </a:rPr>
                <a:t>큰폭하락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재배면적 정체상태</a:t>
              </a: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>
            <a:off x="4924265" y="4268173"/>
            <a:ext cx="2438096" cy="839173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3AF6AB-EEC7-453C-804C-D0266713B72F}"/>
              </a:ext>
            </a:extLst>
          </p:cNvPr>
          <p:cNvSpPr/>
          <p:nvPr/>
        </p:nvSpPr>
        <p:spPr>
          <a:xfrm>
            <a:off x="5289890" y="1350745"/>
            <a:ext cx="67024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감귤산업은 생산량 안정시기</a:t>
            </a:r>
            <a:endParaRPr lang="en-US" altLang="ko-KR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0F84A0-9A10-416F-A489-2CB62DB1DB44}"/>
              </a:ext>
            </a:extLst>
          </p:cNvPr>
          <p:cNvSpPr/>
          <p:nvPr/>
        </p:nvSpPr>
        <p:spPr>
          <a:xfrm>
            <a:off x="1729050" y="5995997"/>
            <a:ext cx="47836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품종개발</a:t>
            </a:r>
            <a:r>
              <a:rPr lang="en-US" altLang="ko-K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기술의 발달</a:t>
            </a:r>
          </a:p>
        </p:txBody>
      </p:sp>
    </p:spTree>
    <p:extLst>
      <p:ext uri="{BB962C8B-B14F-4D97-AF65-F5344CB8AC3E}">
        <p14:creationId xmlns:p14="http://schemas.microsoft.com/office/powerpoint/2010/main" val="893542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C7FFF2-0C44-4C60-9E60-FCBEC6F24FA9}"/>
              </a:ext>
            </a:extLst>
          </p:cNvPr>
          <p:cNvSpPr/>
          <p:nvPr/>
        </p:nvSpPr>
        <p:spPr>
          <a:xfrm>
            <a:off x="1562097" y="4054118"/>
            <a:ext cx="5117591" cy="266656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DD0C2-F465-4DD5-B247-4DC9A833F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68"/>
          <a:stretch/>
        </p:blipFill>
        <p:spPr>
          <a:xfrm>
            <a:off x="1071382" y="1824048"/>
            <a:ext cx="6013016" cy="40938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1574144" y="5993009"/>
            <a:ext cx="4875053" cy="954107"/>
          </a:xfrm>
          <a:prstGeom prst="rect">
            <a:avLst/>
          </a:prstGeom>
          <a:noFill/>
          <a:effectLst>
            <a:outerShdw blurRad="50800" dist="50800" dir="5400000" sx="47000" sy="47000" algn="ctr" rotWithShape="0">
              <a:srgbClr val="000000">
                <a:alpha val="43137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년당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평균기온 </a:t>
            </a:r>
            <a:r>
              <a:rPr lang="en-US" altLang="ko-KR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0.2</a:t>
            </a:r>
            <a:r>
              <a:rPr lang="ko-KR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도 </a:t>
            </a:r>
            <a:r>
              <a:rPr lang="ko-KR" alt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상승중</a:t>
            </a:r>
            <a:endParaRPr lang="en-US" altLang="ko-KR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C26B80-FC9F-4797-9134-85094F575D8E}"/>
              </a:ext>
            </a:extLst>
          </p:cNvPr>
          <p:cNvGrpSpPr/>
          <p:nvPr/>
        </p:nvGrpSpPr>
        <p:grpSpPr>
          <a:xfrm>
            <a:off x="7924551" y="3246404"/>
            <a:ext cx="3389362" cy="3564609"/>
            <a:chOff x="9536175" y="3048496"/>
            <a:chExt cx="2326279" cy="243997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CCC6CE0-8F28-4525-988C-8EEAD2E24CCC}"/>
                </a:ext>
              </a:extLst>
            </p:cNvPr>
            <p:cNvSpPr/>
            <p:nvPr/>
          </p:nvSpPr>
          <p:spPr>
            <a:xfrm>
              <a:off x="9536175" y="3048496"/>
              <a:ext cx="2326278" cy="2439973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lin ang="11100000" scaled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36A16E-6097-42CD-9AA3-895AA279AFDD}"/>
                </a:ext>
              </a:extLst>
            </p:cNvPr>
            <p:cNvSpPr txBox="1"/>
            <p:nvPr/>
          </p:nvSpPr>
          <p:spPr>
            <a:xfrm>
              <a:off x="9677204" y="3345083"/>
              <a:ext cx="2185250" cy="1832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2100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년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대한민국 전체에서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감귤 생산 가능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제주만의 비중은</a:t>
              </a:r>
              <a:endParaRPr lang="en-US" altLang="ko-KR" sz="2800" b="1" dirty="0">
                <a:solidFill>
                  <a:schemeClr val="bg1"/>
                </a:solidFill>
              </a:endParaRPr>
            </a:p>
            <a:p>
              <a:r>
                <a:rPr lang="ko-KR" altLang="en-US" sz="2800" b="1" dirty="0">
                  <a:solidFill>
                    <a:schemeClr val="bg1"/>
                  </a:solidFill>
                </a:rPr>
                <a:t>차차 감소할 예정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563FA5-A3B2-4229-B66F-FDBEE360643B}"/>
              </a:ext>
            </a:extLst>
          </p:cNvPr>
          <p:cNvGrpSpPr/>
          <p:nvPr/>
        </p:nvGrpSpPr>
        <p:grpSpPr>
          <a:xfrm>
            <a:off x="224017" y="1824048"/>
            <a:ext cx="7339661" cy="4109408"/>
            <a:chOff x="224017" y="2049486"/>
            <a:chExt cx="7211635" cy="38839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CABC5C0-C4FF-46E1-98FB-C9C77A82F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220"/>
            <a:stretch/>
          </p:blipFill>
          <p:spPr>
            <a:xfrm>
              <a:off x="587691" y="4660505"/>
              <a:ext cx="6847961" cy="1272951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619366C-197A-4B4C-918F-783DFF03E004}"/>
                </a:ext>
              </a:extLst>
            </p:cNvPr>
            <p:cNvGrpSpPr/>
            <p:nvPr/>
          </p:nvGrpSpPr>
          <p:grpSpPr>
            <a:xfrm>
              <a:off x="224017" y="2049486"/>
              <a:ext cx="6615147" cy="2839723"/>
              <a:chOff x="224017" y="2049486"/>
              <a:chExt cx="6615147" cy="283972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14857AD-7056-43BB-BABA-6CCCCD8377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8084"/>
              <a:stretch/>
            </p:blipFill>
            <p:spPr>
              <a:xfrm>
                <a:off x="963129" y="2049486"/>
                <a:ext cx="5876035" cy="2839723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D268DAB-CB90-428A-B4E2-F270B739A716}"/>
                  </a:ext>
                </a:extLst>
              </p:cNvPr>
              <p:cNvGrpSpPr/>
              <p:nvPr/>
            </p:nvGrpSpPr>
            <p:grpSpPr>
              <a:xfrm>
                <a:off x="224017" y="3788276"/>
                <a:ext cx="1092598" cy="487083"/>
                <a:chOff x="507390" y="4360242"/>
                <a:chExt cx="1092598" cy="542634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33860E9B-BEEF-4CC2-B995-E50C42E30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4342" r="91443" b="24350"/>
                <a:stretch/>
              </p:blipFill>
              <p:spPr>
                <a:xfrm>
                  <a:off x="507390" y="4360242"/>
                  <a:ext cx="251398" cy="313916"/>
                </a:xfrm>
                <a:prstGeom prst="rect">
                  <a:avLst/>
                </a:prstGeom>
              </p:spPr>
            </p:pic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02B25B69-8E44-4D97-8D28-C4F84BBB92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2449" t="32858" r="38994" b="22472"/>
                <a:stretch/>
              </p:blipFill>
              <p:spPr>
                <a:xfrm>
                  <a:off x="542795" y="4674157"/>
                  <a:ext cx="251398" cy="228719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BFF991-477D-472E-9C09-485F03A554EC}"/>
                    </a:ext>
                  </a:extLst>
                </p:cNvPr>
                <p:cNvSpPr txBox="1"/>
                <p:nvPr/>
              </p:nvSpPr>
              <p:spPr>
                <a:xfrm>
                  <a:off x="663500" y="4454636"/>
                  <a:ext cx="936488" cy="4457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/>
                    <a:t>2061~2100</a:t>
                  </a:r>
                </a:p>
                <a:p>
                  <a:r>
                    <a:rPr lang="en-US" altLang="ko-KR" sz="1000" dirty="0"/>
                    <a:t>2021~2060</a:t>
                  </a:r>
                  <a:endParaRPr lang="ko-KR" altLang="en-US" sz="1000" dirty="0"/>
                </a:p>
              </p:txBody>
            </p:sp>
          </p:grpSp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FDF5134-9582-44F0-918B-87B3A8576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104" y="167023"/>
            <a:ext cx="5117591" cy="2998664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1F5F59-D421-459E-AF55-82E1C2BAD47F}"/>
              </a:ext>
            </a:extLst>
          </p:cNvPr>
          <p:cNvSpPr/>
          <p:nvPr/>
        </p:nvSpPr>
        <p:spPr>
          <a:xfrm rot="17898290">
            <a:off x="7220473" y="1691772"/>
            <a:ext cx="1343142" cy="715368"/>
          </a:xfrm>
          <a:prstGeom prst="rightArrow">
            <a:avLst>
              <a:gd name="adj1" fmla="val 20450"/>
              <a:gd name="adj2" fmla="val 50000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rgbClr val="F1833F"/>
              </a:gs>
              <a:gs pos="79000">
                <a:schemeClr val="accent2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11100000" scaled="0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2CA1725-8FE9-4A5C-88CB-6740EA8022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6972886" y="2516727"/>
            <a:ext cx="389475" cy="43400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2E5234D-9444-4491-B73F-C6D5D6793B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8180616" y="1054727"/>
            <a:ext cx="389475" cy="43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97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89" y="305207"/>
                  <a:ext cx="43787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데이터분석과정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감귤가공산업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과실소비산업 데이터 시각화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19405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데이터분석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가공량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분석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/>
              <a:t>감귤 </a:t>
            </a:r>
            <a:r>
              <a:rPr lang="ko-KR" altLang="en-US" sz="3000" dirty="0" err="1"/>
              <a:t>가공량</a:t>
            </a:r>
            <a:endParaRPr lang="ko-KR" altLang="en-US" sz="30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B06DD24-1181-45EA-8F3B-1089CBBDB172}"/>
              </a:ext>
            </a:extLst>
          </p:cNvPr>
          <p:cNvSpPr/>
          <p:nvPr/>
        </p:nvSpPr>
        <p:spPr>
          <a:xfrm>
            <a:off x="7149711" y="4066234"/>
            <a:ext cx="4549696" cy="2412077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110000"/>
                  <a:satMod val="105000"/>
                  <a:tint val="67000"/>
                </a:schemeClr>
              </a:gs>
              <a:gs pos="50000">
                <a:schemeClr val="accent4">
                  <a:lumMod val="105000"/>
                  <a:satMod val="103000"/>
                  <a:tint val="73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  <a:alpha val="19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생산량과 </a:t>
            </a:r>
            <a:r>
              <a:rPr lang="ko-KR" altLang="en-US" sz="2400" dirty="0" err="1"/>
              <a:t>가공량은</a:t>
            </a:r>
            <a:r>
              <a:rPr lang="ko-KR" altLang="en-US" sz="2400" dirty="0"/>
              <a:t> </a:t>
            </a:r>
            <a:r>
              <a:rPr lang="en-US" altLang="ko-KR" sz="2400" dirty="0"/>
              <a:t>15</a:t>
            </a:r>
            <a:r>
              <a:rPr lang="ko-KR" altLang="en-US" sz="2400" dirty="0"/>
              <a:t>년 이후 많이 안정화되었고</a:t>
            </a:r>
            <a:endParaRPr lang="en-US" altLang="ko-KR" sz="24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400" dirty="0"/>
              <a:t>가공품들의 수요는 점차 줄고 있음을 알 수 있습니다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389AF6-BF3B-4723-BDE6-86353901D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62" y="0"/>
            <a:ext cx="5881440" cy="354410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BF77068-6C26-4704-8E7D-9211E0FF12C8}"/>
              </a:ext>
            </a:extLst>
          </p:cNvPr>
          <p:cNvSpPr/>
          <p:nvPr/>
        </p:nvSpPr>
        <p:spPr>
          <a:xfrm>
            <a:off x="6400800" y="4646042"/>
            <a:ext cx="1212574" cy="1098775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E62FCF2-6620-46C6-998B-2972EA7BDD56}"/>
              </a:ext>
            </a:extLst>
          </p:cNvPr>
          <p:cNvSpPr/>
          <p:nvPr/>
        </p:nvSpPr>
        <p:spPr>
          <a:xfrm rot="5400000">
            <a:off x="8697587" y="3432818"/>
            <a:ext cx="860057" cy="1082635"/>
          </a:xfrm>
          <a:prstGeom prst="rightArrow">
            <a:avLst/>
          </a:prstGeom>
          <a:gradFill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bg1"/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F3C5D3-3B24-4FC7-B5B5-F6C8A7DDD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70" y="2632110"/>
            <a:ext cx="5957657" cy="35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2772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132187" y="2849598"/>
            <a:ext cx="2954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생산량</a:t>
            </a:r>
            <a:endParaRPr kumimoji="1"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</a:endParaRPr>
          </a:p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예측모델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473125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548A14-53F1-4331-87BA-32A7DD60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31" y="2802152"/>
            <a:ext cx="4848225" cy="25908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52B7DA-B589-4072-9DC3-9A4EB39F3931}"/>
              </a:ext>
            </a:extLst>
          </p:cNvPr>
          <p:cNvSpPr/>
          <p:nvPr/>
        </p:nvSpPr>
        <p:spPr>
          <a:xfrm flipV="1">
            <a:off x="6606063" y="2882974"/>
            <a:ext cx="5305570" cy="73958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AA2EEF-6CF1-499A-B3D8-FF5EF197DAD0}"/>
              </a:ext>
            </a:extLst>
          </p:cNvPr>
          <p:cNvSpPr/>
          <p:nvPr/>
        </p:nvSpPr>
        <p:spPr>
          <a:xfrm flipV="1">
            <a:off x="6606063" y="2882974"/>
            <a:ext cx="5305570" cy="3808701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407995"/>
              </p:ext>
            </p:extLst>
          </p:nvPr>
        </p:nvGraphicFramePr>
        <p:xfrm>
          <a:off x="7243896" y="4016434"/>
          <a:ext cx="4291446" cy="244723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28442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63004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14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감귤의 단수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면적당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열리는 과수 단위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288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/>
                        <a:t>agingRate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성과수면적비율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5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Precipitation 1, 2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54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Insolation 1 </a:t>
                      </a:r>
                      <a:r>
                        <a:rPr lang="en-US" altLang="ko-KR" sz="1600" b="1" dirty="0" err="1"/>
                        <a:t>i,t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개화기 일조량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100" dirty="0"/>
                        <a:t>과실내 당도세포 크기 조절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564270"/>
                  </a:ext>
                </a:extLst>
              </a:tr>
              <a:tr h="353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Humidity 1,2 </a:t>
                      </a:r>
                      <a:r>
                        <a:rPr lang="en-US" altLang="ko-KR" sz="1100" b="1" dirty="0" err="1"/>
                        <a:t>i,t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050" b="1" dirty="0"/>
                        <a:t>개화기 </a:t>
                      </a:r>
                      <a:r>
                        <a:rPr lang="en-US" altLang="ko-KR" sz="1050" b="1" dirty="0"/>
                        <a:t>/ </a:t>
                      </a:r>
                      <a:r>
                        <a:rPr lang="ko-KR" altLang="en-US" sz="1050" b="1" dirty="0"/>
                        <a:t>수확기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100" dirty="0"/>
                        <a:t>과실생장에 필수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32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수확기 </a:t>
                      </a:r>
                      <a:r>
                        <a:rPr lang="en-US" altLang="ko-KR" sz="1800" b="1" dirty="0"/>
                        <a:t>PHU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과실이 생리적 성숙에 도달에 필요한 온도 일수 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221" y="2238880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6A8B9-5D55-4B5D-9B6C-49373556DDAD}"/>
              </a:ext>
            </a:extLst>
          </p:cNvPr>
          <p:cNvSpPr/>
          <p:nvPr/>
        </p:nvSpPr>
        <p:spPr>
          <a:xfrm>
            <a:off x="434445" y="2188282"/>
            <a:ext cx="25058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과거 공급 예측 함수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AF965-A185-484B-B689-BBB0117DEC3E}"/>
              </a:ext>
            </a:extLst>
          </p:cNvPr>
          <p:cNvSpPr txBox="1"/>
          <p:nvPr/>
        </p:nvSpPr>
        <p:spPr>
          <a:xfrm>
            <a:off x="278725" y="1779863"/>
            <a:ext cx="9533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PERY = f ( BEAR </a:t>
            </a:r>
            <a:r>
              <a:rPr lang="en-US" altLang="ko-KR" b="1" dirty="0" err="1"/>
              <a:t>i,t</a:t>
            </a:r>
            <a:r>
              <a:rPr lang="en-US" altLang="ko-KR" b="1" dirty="0"/>
              <a:t> , RAIN1 </a:t>
            </a:r>
            <a:r>
              <a:rPr lang="en-US" altLang="ko-KR" b="1" dirty="0" err="1"/>
              <a:t>i</a:t>
            </a:r>
            <a:r>
              <a:rPr lang="en-US" altLang="ko-KR" b="1" dirty="0"/>
              <a:t>, t , RAIN2 </a:t>
            </a:r>
            <a:r>
              <a:rPr lang="en-US" altLang="ko-KR" b="1" dirty="0" err="1"/>
              <a:t>i</a:t>
            </a:r>
            <a:r>
              <a:rPr lang="en-US" altLang="ko-KR" b="1" dirty="0"/>
              <a:t>, t , T  ,W  , </a:t>
            </a:r>
            <a:r>
              <a:rPr lang="ko-KR" altLang="en-US" b="1" dirty="0" err="1"/>
              <a:t>풍년더미변수</a:t>
            </a:r>
            <a:r>
              <a:rPr lang="en-US" altLang="ko-KR" b="1" dirty="0"/>
              <a:t> , </a:t>
            </a:r>
            <a:r>
              <a:rPr lang="ko-KR" altLang="en-US" b="1" dirty="0" err="1"/>
              <a:t>흉년더미변수</a:t>
            </a:r>
            <a:r>
              <a:rPr lang="en-US" altLang="ko-KR" b="1" dirty="0"/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64E1E-BB4B-4583-8ED4-A2E9F19F7355}"/>
              </a:ext>
            </a:extLst>
          </p:cNvPr>
          <p:cNvSpPr txBox="1"/>
          <p:nvPr/>
        </p:nvSpPr>
        <p:spPr>
          <a:xfrm>
            <a:off x="172350" y="-27408"/>
            <a:ext cx="9103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1. 96</a:t>
            </a:r>
            <a:r>
              <a:rPr lang="ko-KR" altLang="en-US" dirty="0"/>
              <a:t>년 </a:t>
            </a:r>
            <a:r>
              <a:rPr lang="ko-KR" altLang="en-US" dirty="0">
                <a:solidFill>
                  <a:srgbClr val="FF0000"/>
                </a:solidFill>
              </a:rPr>
              <a:t>제주대학교 아열대 농업연구소의 하우스감귤의 수요분석 연구</a:t>
            </a:r>
            <a:r>
              <a:rPr lang="ko-KR" altLang="en-US" dirty="0"/>
              <a:t>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따르면</a:t>
            </a:r>
          </a:p>
          <a:p>
            <a:r>
              <a:rPr lang="ko-KR" altLang="en-US" dirty="0"/>
              <a:t>아래 식은 우리와 식성이 가장 비슷하다고 여긴 일본감귤시장 경험을 토대로 분석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2. 97</a:t>
            </a:r>
            <a:r>
              <a:rPr lang="ko-KR" altLang="en-US" dirty="0"/>
              <a:t>년대 자료 </a:t>
            </a:r>
            <a:r>
              <a:rPr lang="en-US" altLang="ko-KR" dirty="0"/>
              <a:t>:</a:t>
            </a:r>
            <a:r>
              <a:rPr lang="ko-KR" altLang="en-US" dirty="0">
                <a:solidFill>
                  <a:srgbClr val="FF0000"/>
                </a:solidFill>
              </a:rPr>
              <a:t>제주발전연구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권 제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호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제주감귤산업에 미치는 영향분석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에 따라</a:t>
            </a:r>
          </a:p>
          <a:p>
            <a:r>
              <a:rPr lang="ko-KR" altLang="en-US" dirty="0"/>
              <a:t>단수함수 모형설정 요인을 확인</a:t>
            </a:r>
            <a:r>
              <a:rPr lang="en-US" altLang="ko-KR" dirty="0"/>
              <a:t>(</a:t>
            </a:r>
            <a:r>
              <a:rPr lang="ko-KR" altLang="en-US" dirty="0"/>
              <a:t>재배면적은 </a:t>
            </a:r>
            <a:r>
              <a:rPr lang="en-US" altLang="ko-KR" dirty="0"/>
              <a:t>2010</a:t>
            </a:r>
            <a:r>
              <a:rPr lang="ko-KR" altLang="en-US" dirty="0"/>
              <a:t>년 이후로 크게 변화가 없어 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설명선: 왼쪽 화살표 4">
            <a:extLst>
              <a:ext uri="{FF2B5EF4-FFF2-40B4-BE49-F238E27FC236}">
                <a16:creationId xmlns:a16="http://schemas.microsoft.com/office/drawing/2014/main" id="{8BE9FBB4-914B-49CC-A050-E13043C784AC}"/>
              </a:ext>
            </a:extLst>
          </p:cNvPr>
          <p:cNvSpPr/>
          <p:nvPr/>
        </p:nvSpPr>
        <p:spPr>
          <a:xfrm>
            <a:off x="9051011" y="417925"/>
            <a:ext cx="2594910" cy="1529740"/>
          </a:xfrm>
          <a:prstGeom prst="leftArrowCallout">
            <a:avLst>
              <a:gd name="adj1" fmla="val 8597"/>
              <a:gd name="adj2" fmla="val 14748"/>
              <a:gd name="adj3" fmla="val 18849"/>
              <a:gd name="adj4" fmla="val 6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PHU,</a:t>
            </a:r>
          </a:p>
          <a:p>
            <a:pPr algn="ctr"/>
            <a:r>
              <a:rPr lang="en-US" altLang="ko-KR" b="1" dirty="0"/>
              <a:t>Humidity</a:t>
            </a:r>
          </a:p>
          <a:p>
            <a:pPr algn="ctr"/>
            <a:r>
              <a:rPr lang="en-US" altLang="ko-KR" b="1" dirty="0"/>
              <a:t>Wind speed</a:t>
            </a:r>
          </a:p>
          <a:p>
            <a:pPr algn="ctr"/>
            <a:r>
              <a:rPr lang="ko-KR" altLang="en-US" b="1" dirty="0"/>
              <a:t>변수추가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BF4B09-60C3-4B48-BD3B-B6B4285481CE}"/>
              </a:ext>
            </a:extLst>
          </p:cNvPr>
          <p:cNvSpPr/>
          <p:nvPr/>
        </p:nvSpPr>
        <p:spPr>
          <a:xfrm>
            <a:off x="6534383" y="2918906"/>
            <a:ext cx="54489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모델링 후 공급 예측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103D0E1-2CA0-48FE-9C00-1C918CAB7232}"/>
              </a:ext>
            </a:extLst>
          </p:cNvPr>
          <p:cNvGrpSpPr/>
          <p:nvPr/>
        </p:nvGrpSpPr>
        <p:grpSpPr>
          <a:xfrm>
            <a:off x="154521" y="47671"/>
            <a:ext cx="9724981" cy="4877911"/>
            <a:chOff x="216768" y="232122"/>
            <a:chExt cx="9437864" cy="46996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DF8E02-A8AD-41EC-8250-3BA524F90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768" y="232123"/>
              <a:ext cx="9437864" cy="469967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B576A90-E836-4285-BAF2-5CACC30DE1FB}"/>
                </a:ext>
              </a:extLst>
            </p:cNvPr>
            <p:cNvSpPr/>
            <p:nvPr/>
          </p:nvSpPr>
          <p:spPr>
            <a:xfrm>
              <a:off x="6596058" y="3058018"/>
              <a:ext cx="691247" cy="181079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E569F3B-50D9-42AE-B687-C1C79E656495}"/>
                </a:ext>
              </a:extLst>
            </p:cNvPr>
            <p:cNvSpPr/>
            <p:nvPr/>
          </p:nvSpPr>
          <p:spPr>
            <a:xfrm>
              <a:off x="8705387" y="232122"/>
              <a:ext cx="691247" cy="96351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F9538FF2-CD08-4A20-AA0C-85068769C716}"/>
                </a:ext>
              </a:extLst>
            </p:cNvPr>
            <p:cNvSpPr/>
            <p:nvPr/>
          </p:nvSpPr>
          <p:spPr>
            <a:xfrm rot="2181249">
              <a:off x="7471299" y="1042511"/>
              <a:ext cx="984781" cy="2243965"/>
            </a:xfrm>
            <a:prstGeom prst="downArrow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54000">
                  <a:srgbClr val="F1833F"/>
                </a:gs>
                <a:gs pos="79000">
                  <a:schemeClr val="accent2">
                    <a:lumMod val="45000"/>
                    <a:lumOff val="55000"/>
                  </a:schemeClr>
                </a:gs>
                <a:gs pos="0">
                  <a:srgbClr val="FF0000"/>
                </a:gs>
              </a:gsLst>
              <a:path path="circle">
                <a:fillToRect l="100000" t="100000"/>
              </a:path>
              <a:tileRect r="-100000" b="-100000"/>
            </a:gradFill>
            <a:ln w="57150">
              <a:gradFill>
                <a:gsLst>
                  <a:gs pos="0">
                    <a:schemeClr val="bg1">
                      <a:alpha val="46000"/>
                    </a:schemeClr>
                  </a:gs>
                  <a:gs pos="74000">
                    <a:srgbClr val="FF000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120E0A7-5F20-4889-ADD1-F4CF2C216BB4}"/>
                </a:ext>
              </a:extLst>
            </p:cNvPr>
            <p:cNvSpPr/>
            <p:nvPr/>
          </p:nvSpPr>
          <p:spPr>
            <a:xfrm rot="18393495">
              <a:off x="7034612" y="1736871"/>
              <a:ext cx="2023434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다중상관성</a:t>
              </a:r>
              <a:r>
                <a:rPr lang="ko-KR" altLang="en-US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변수 제거</a:t>
              </a:r>
              <a:endParaRPr lang="en-US" altLang="ko-KR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E88277F-8454-48E7-B633-EE2ADC3D6927}"/>
              </a:ext>
            </a:extLst>
          </p:cNvPr>
          <p:cNvGrpSpPr/>
          <p:nvPr/>
        </p:nvGrpSpPr>
        <p:grpSpPr>
          <a:xfrm>
            <a:off x="87571" y="5445303"/>
            <a:ext cx="8810298" cy="1417648"/>
            <a:chOff x="87571" y="5445303"/>
            <a:chExt cx="8810298" cy="141764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346A153-6F70-431D-B2F4-346AED3E0155}"/>
                </a:ext>
              </a:extLst>
            </p:cNvPr>
            <p:cNvGrpSpPr/>
            <p:nvPr/>
          </p:nvGrpSpPr>
          <p:grpSpPr>
            <a:xfrm>
              <a:off x="87571" y="5445303"/>
              <a:ext cx="8810298" cy="1417648"/>
              <a:chOff x="87571" y="5445303"/>
              <a:chExt cx="8810298" cy="1417648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9A28C49E-E4E2-4D68-8C8A-66C3CDD36E25}"/>
                  </a:ext>
                </a:extLst>
              </p:cNvPr>
              <p:cNvGrpSpPr/>
              <p:nvPr/>
            </p:nvGrpSpPr>
            <p:grpSpPr>
              <a:xfrm>
                <a:off x="87571" y="5445303"/>
                <a:ext cx="8810298" cy="1417648"/>
                <a:chOff x="87571" y="5445303"/>
                <a:chExt cx="8810298" cy="1417648"/>
              </a:xfrm>
            </p:grpSpPr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9D16A5E1-8149-41DF-BEBF-CF1201C66D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571" y="5824726"/>
                  <a:ext cx="7181850" cy="1038225"/>
                </a:xfrm>
                <a:prstGeom prst="rect">
                  <a:avLst/>
                </a:prstGeom>
              </p:spPr>
            </p:pic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07352E5-F0CA-4F7E-BDC1-45EC3BD2DE6A}"/>
                    </a:ext>
                  </a:extLst>
                </p:cNvPr>
                <p:cNvSpPr/>
                <p:nvPr/>
              </p:nvSpPr>
              <p:spPr>
                <a:xfrm>
                  <a:off x="388098" y="5445303"/>
                  <a:ext cx="8509771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ko-KR" altLang="en-US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하위 랭킹 </a:t>
                  </a:r>
                  <a:r>
                    <a:rPr lang="en-US" altLang="ko-KR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3-5</a:t>
                  </a:r>
                  <a:r>
                    <a:rPr lang="ko-KR" altLang="en-US" sz="2400" b="1" cap="none" spc="0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effectLst/>
                    </a:rPr>
                    <a:t>위 변수제거</a:t>
                  </a:r>
                  <a:endParaRPr lang="en-US" altLang="ko-KR" sz="2400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2EEB8DD9-072A-421A-A172-2CCB2149C1C9}"/>
                    </a:ext>
                  </a:extLst>
                </p:cNvPr>
                <p:cNvCxnSpPr/>
                <p:nvPr/>
              </p:nvCxnSpPr>
              <p:spPr>
                <a:xfrm>
                  <a:off x="5891335" y="5842484"/>
                  <a:ext cx="0" cy="87731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7D06408B-A1CA-4C64-BFB9-781F88EE61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02494" y="5842484"/>
                  <a:ext cx="0" cy="70717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C83D5ABF-A142-4CC1-A043-E61393CA3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1957" y="5842484"/>
                <a:ext cx="0" cy="50135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8F22E0B-3F4C-4741-8DFD-C1CE988E710B}"/>
                  </a:ext>
                </a:extLst>
              </p:cNvPr>
              <p:cNvSpPr/>
              <p:nvPr/>
            </p:nvSpPr>
            <p:spPr>
              <a:xfrm>
                <a:off x="1038386" y="5772056"/>
                <a:ext cx="303793" cy="70717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C7BA83-713F-4409-83E6-B10A7EA2045D}"/>
                </a:ext>
              </a:extLst>
            </p:cNvPr>
            <p:cNvSpPr txBox="1"/>
            <p:nvPr/>
          </p:nvSpPr>
          <p:spPr>
            <a:xfrm>
              <a:off x="172350" y="5522850"/>
              <a:ext cx="35077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성과수비율은 중요변수라 </a:t>
              </a:r>
              <a:r>
                <a:rPr lang="ko-KR" altLang="en-US" sz="1200" dirty="0" err="1"/>
                <a:t>제거안함</a:t>
              </a:r>
              <a:r>
                <a:rPr lang="en-US" altLang="ko-KR" sz="1200" dirty="0"/>
                <a:t>.</a:t>
              </a:r>
              <a:r>
                <a:rPr lang="ko-KR" altLang="en-US" sz="1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37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BDC6B1-84E0-4AB6-84F2-00577DB9F243}"/>
              </a:ext>
            </a:extLst>
          </p:cNvPr>
          <p:cNvSpPr/>
          <p:nvPr/>
        </p:nvSpPr>
        <p:spPr>
          <a:xfrm>
            <a:off x="776217" y="1937770"/>
            <a:ext cx="43909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기존의 생산량 재배면적별 단수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C04A5-3730-45A2-A98C-675360C9D4D3}"/>
              </a:ext>
            </a:extLst>
          </p:cNvPr>
          <p:cNvSpPr txBox="1"/>
          <p:nvPr/>
        </p:nvSpPr>
        <p:spPr>
          <a:xfrm>
            <a:off x="606287" y="2635612"/>
            <a:ext cx="6647974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재배면적 계산식 </a:t>
            </a:r>
            <a:r>
              <a:rPr lang="en-US" altLang="ko-KR" dirty="0"/>
              <a:t>= </a:t>
            </a:r>
            <a:r>
              <a:rPr lang="ko-KR" altLang="en-US" dirty="0"/>
              <a:t>신규재배원 면적 </a:t>
            </a:r>
            <a:r>
              <a:rPr lang="en-US" altLang="ko-KR" dirty="0"/>
              <a:t>+ </a:t>
            </a:r>
            <a:r>
              <a:rPr lang="ko-KR" altLang="en-US" dirty="0"/>
              <a:t>기존면적 </a:t>
            </a:r>
            <a:r>
              <a:rPr lang="en-US" altLang="ko-KR" dirty="0"/>
              <a:t>– </a:t>
            </a:r>
            <a:r>
              <a:rPr lang="ko-KR" altLang="en-US" dirty="0"/>
              <a:t>폐원면적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단수 </a:t>
            </a:r>
            <a:r>
              <a:rPr lang="en-US" altLang="ko-KR" dirty="0"/>
              <a:t>(kg/10a) = </a:t>
            </a:r>
            <a:r>
              <a:rPr lang="ko-KR" altLang="en-US" dirty="0"/>
              <a:t>생산량 </a:t>
            </a:r>
            <a:r>
              <a:rPr lang="en-US" altLang="ko-KR" dirty="0"/>
              <a:t>/ </a:t>
            </a:r>
            <a:r>
              <a:rPr lang="ko-KR" altLang="en-US" dirty="0"/>
              <a:t>재배면적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성과수는</a:t>
            </a:r>
            <a:r>
              <a:rPr lang="en-US" altLang="ko-KR" dirty="0"/>
              <a:t> </a:t>
            </a:r>
            <a:r>
              <a:rPr lang="ko-KR" altLang="en-US" dirty="0"/>
              <a:t>성숙한 과실이 열리는 나무로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성과수비율이 높을수록 단수 증가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노목이 증가하면 단수 감수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해걸이</a:t>
            </a:r>
            <a:r>
              <a:rPr lang="ko-KR" altLang="en-US" dirty="0"/>
              <a:t> 현상 </a:t>
            </a:r>
            <a:r>
              <a:rPr lang="en-US" altLang="ko-KR" dirty="0"/>
              <a:t>= </a:t>
            </a:r>
            <a:r>
              <a:rPr lang="ko-KR" altLang="en-US" dirty="0"/>
              <a:t>단수 감수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5956C329-FE08-4031-B37C-872D9857A469}"/>
              </a:ext>
            </a:extLst>
          </p:cNvPr>
          <p:cNvSpPr/>
          <p:nvPr/>
        </p:nvSpPr>
        <p:spPr>
          <a:xfrm flipH="1">
            <a:off x="7612376" y="2564971"/>
            <a:ext cx="4073346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2000</a:t>
            </a:r>
            <a:r>
              <a:rPr lang="ko-KR" altLang="en-US" dirty="0"/>
              <a:t>년대부터는 </a:t>
            </a:r>
            <a:r>
              <a:rPr lang="ko-KR" altLang="en-US" dirty="0" err="1"/>
              <a:t>큰차이</a:t>
            </a:r>
            <a:r>
              <a:rPr lang="ko-KR" altLang="en-US" dirty="0"/>
              <a:t> 없음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2C0A5-7BCA-4F72-8B1D-9116B933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752" y="4822644"/>
            <a:ext cx="6573906" cy="1776732"/>
          </a:xfrm>
          <a:prstGeom prst="rect">
            <a:avLst/>
          </a:prstGeom>
        </p:spPr>
      </p:pic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176FE35C-CEC9-40D8-BE3E-2B78277227E7}"/>
              </a:ext>
            </a:extLst>
          </p:cNvPr>
          <p:cNvSpPr/>
          <p:nvPr/>
        </p:nvSpPr>
        <p:spPr>
          <a:xfrm flipH="1">
            <a:off x="5325688" y="3930252"/>
            <a:ext cx="6360034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성과수</a:t>
            </a:r>
            <a:r>
              <a:rPr lang="ko-KR" altLang="en-US" dirty="0"/>
              <a:t> 비율은 종속변수에 영향을 주는 독립변수로 추출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9C1CF-9C44-447F-BEF2-52B57AC34181}"/>
              </a:ext>
            </a:extLst>
          </p:cNvPr>
          <p:cNvSpPr/>
          <p:nvPr/>
        </p:nvSpPr>
        <p:spPr>
          <a:xfrm>
            <a:off x="4716159" y="864242"/>
            <a:ext cx="8030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b="1" dirty="0"/>
          </a:p>
          <a:p>
            <a:r>
              <a:rPr lang="ko-KR" altLang="en-US" b="1" dirty="0" err="1"/>
              <a:t>man</a:t>
            </a:r>
            <a:r>
              <a:rPr lang="ko-KR" altLang="en-US" b="1" dirty="0"/>
              <a:t> = </a:t>
            </a:r>
            <a:r>
              <a:rPr lang="ko-KR" altLang="en-US" b="1" dirty="0" err="1"/>
              <a:t>f</a:t>
            </a:r>
            <a:r>
              <a:rPr lang="ko-KR" altLang="en-US" b="1" dirty="0"/>
              <a:t>( </a:t>
            </a:r>
            <a:r>
              <a:rPr lang="ko-KR" altLang="en-US" b="1" dirty="0" err="1"/>
              <a:t>bear</a:t>
            </a:r>
            <a:r>
              <a:rPr lang="ko-KR" altLang="en-US" b="1" dirty="0"/>
              <a:t>,  precipitation1,2 ,insolation1, humidity1,2, PHU2 )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AF2B72-DC4A-4C15-BB60-3D3AD456BEE3}"/>
              </a:ext>
            </a:extLst>
          </p:cNvPr>
          <p:cNvSpPr/>
          <p:nvPr/>
        </p:nvSpPr>
        <p:spPr>
          <a:xfrm>
            <a:off x="7271605" y="166234"/>
            <a:ext cx="45833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공급함수 모형</a:t>
            </a:r>
            <a:endParaRPr lang="en-US" altLang="ko-K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867311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771233C-9268-42DF-BB5F-D8629BB8243C}"/>
              </a:ext>
            </a:extLst>
          </p:cNvPr>
          <p:cNvSpPr/>
          <p:nvPr/>
        </p:nvSpPr>
        <p:spPr>
          <a:xfrm>
            <a:off x="513486" y="1817131"/>
            <a:ext cx="3790157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7F9D64-122E-4385-A6DA-086A9CD99D75}"/>
              </a:ext>
            </a:extLst>
          </p:cNvPr>
          <p:cNvSpPr/>
          <p:nvPr/>
        </p:nvSpPr>
        <p:spPr>
          <a:xfrm>
            <a:off x="610864" y="1950433"/>
            <a:ext cx="32752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기상청 데이터 자료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전처리</a:t>
            </a:r>
            <a:endParaRPr lang="ko-KR" alt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BA5DC-6A76-4561-B68B-458CE590FA8D}"/>
              </a:ext>
            </a:extLst>
          </p:cNvPr>
          <p:cNvSpPr txBox="1"/>
          <p:nvPr/>
        </p:nvSpPr>
        <p:spPr>
          <a:xfrm>
            <a:off x="3053046" y="3354879"/>
            <a:ext cx="6085907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1. </a:t>
            </a:r>
            <a:r>
              <a:rPr lang="ko-KR" altLang="en-US" sz="2000" dirty="0"/>
              <a:t>기온 </a:t>
            </a:r>
            <a:r>
              <a:rPr lang="en-US" altLang="ko-KR" sz="2000" dirty="0"/>
              <a:t>– </a:t>
            </a:r>
            <a:r>
              <a:rPr lang="ko-KR" altLang="en-US" sz="2000" dirty="0"/>
              <a:t>생장주기 낙과현상</a:t>
            </a:r>
            <a:r>
              <a:rPr lang="en-US" altLang="ko-KR" sz="2000" dirty="0"/>
              <a:t>, </a:t>
            </a:r>
            <a:r>
              <a:rPr lang="ko-KR" altLang="en-US" sz="2000" dirty="0"/>
              <a:t>일조량 흡수</a:t>
            </a:r>
            <a:r>
              <a:rPr lang="en-US" altLang="ko-KR" sz="2000" dirty="0"/>
              <a:t>,</a:t>
            </a:r>
            <a:r>
              <a:rPr lang="ko-KR" altLang="en-US" sz="2000" dirty="0"/>
              <a:t>착색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2. </a:t>
            </a:r>
            <a:r>
              <a:rPr lang="ko-KR" altLang="en-US" sz="2000" dirty="0"/>
              <a:t>강수량 </a:t>
            </a:r>
            <a:r>
              <a:rPr lang="en-US" altLang="ko-KR" sz="2000" dirty="0"/>
              <a:t>– </a:t>
            </a:r>
            <a:r>
              <a:rPr lang="ko-KR" altLang="en-US" sz="2000" dirty="0"/>
              <a:t>일조량감소</a:t>
            </a:r>
            <a:r>
              <a:rPr lang="en-US" altLang="ko-KR" sz="2000" dirty="0"/>
              <a:t>, </a:t>
            </a:r>
            <a:r>
              <a:rPr lang="ko-KR" altLang="en-US" sz="2000" dirty="0"/>
              <a:t>당도 절감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3. </a:t>
            </a:r>
            <a:r>
              <a:rPr lang="ko-KR" altLang="en-US" sz="2000" dirty="0"/>
              <a:t>일조량 </a:t>
            </a:r>
            <a:r>
              <a:rPr lang="en-US" altLang="ko-KR" sz="2000" dirty="0"/>
              <a:t>– </a:t>
            </a:r>
            <a:r>
              <a:rPr lang="ko-KR" altLang="en-US" sz="2000" dirty="0"/>
              <a:t>감귤크기</a:t>
            </a:r>
            <a:r>
              <a:rPr lang="en-US" altLang="ko-KR" sz="2000" dirty="0"/>
              <a:t>, </a:t>
            </a:r>
            <a:r>
              <a:rPr lang="ko-KR" altLang="en-US" sz="2000" dirty="0"/>
              <a:t>당도영향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4. </a:t>
            </a:r>
            <a:r>
              <a:rPr lang="ko-KR" altLang="en-US" sz="2000" dirty="0"/>
              <a:t>습도 </a:t>
            </a:r>
            <a:r>
              <a:rPr lang="en-US" altLang="ko-KR" sz="2000" dirty="0"/>
              <a:t>– </a:t>
            </a:r>
            <a:r>
              <a:rPr lang="ko-KR" altLang="en-US" sz="2000" dirty="0"/>
              <a:t>낙과현상</a:t>
            </a:r>
            <a:r>
              <a:rPr lang="en-US" altLang="ko-KR" sz="2000" dirty="0"/>
              <a:t>(</a:t>
            </a:r>
            <a:r>
              <a:rPr lang="ko-KR" altLang="en-US" sz="2000" dirty="0"/>
              <a:t>토양건조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5. </a:t>
            </a:r>
            <a:r>
              <a:rPr lang="ko-KR" altLang="en-US" sz="2000" dirty="0"/>
              <a:t>풍속 </a:t>
            </a:r>
            <a:r>
              <a:rPr lang="en-US" altLang="ko-KR" sz="2000" dirty="0"/>
              <a:t>– </a:t>
            </a:r>
            <a:r>
              <a:rPr lang="ko-KR" altLang="en-US" sz="2000" dirty="0"/>
              <a:t>과실 상처여부</a:t>
            </a:r>
            <a:r>
              <a:rPr lang="en-US" altLang="ko-KR" sz="2000" dirty="0"/>
              <a:t>, </a:t>
            </a:r>
            <a:r>
              <a:rPr lang="ko-KR" altLang="en-US" sz="2000" dirty="0"/>
              <a:t>낙과영향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6. PHU – </a:t>
            </a:r>
            <a:r>
              <a:rPr lang="ko-KR" altLang="en-US" sz="2000" dirty="0" err="1"/>
              <a:t>유효적산온도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생장예측</a:t>
            </a:r>
            <a:r>
              <a:rPr lang="en-US" altLang="ko-KR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73BA2-FBE5-4648-B8E4-9349BEAA853D}"/>
              </a:ext>
            </a:extLst>
          </p:cNvPr>
          <p:cNvSpPr txBox="1"/>
          <p:nvPr/>
        </p:nvSpPr>
        <p:spPr>
          <a:xfrm>
            <a:off x="7940842" y="5095869"/>
            <a:ext cx="42511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월별 선정 기준 </a:t>
            </a:r>
            <a:r>
              <a:rPr lang="en-US" altLang="ko-KR" dirty="0"/>
              <a:t>(10~11</a:t>
            </a:r>
            <a:r>
              <a:rPr lang="ko-KR" altLang="en-US" dirty="0"/>
              <a:t>월 수확기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4~5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 err="1"/>
              <a:t>생장기</a:t>
            </a:r>
            <a:endParaRPr lang="en-US" altLang="ko-KR" dirty="0"/>
          </a:p>
          <a:p>
            <a:r>
              <a:rPr lang="en-US" altLang="ko-KR" dirty="0"/>
              <a:t>      7~9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성숙기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88DEFD9-9102-40BE-900E-CE5D1EAE3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76898"/>
              </p:ext>
            </p:extLst>
          </p:nvPr>
        </p:nvGraphicFramePr>
        <p:xfrm>
          <a:off x="4814335" y="587381"/>
          <a:ext cx="3391035" cy="244568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391035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</a:tblGrid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감귤 최적 재배 환경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연평균 기온 </a:t>
                      </a:r>
                      <a:r>
                        <a:rPr lang="en-US" altLang="ko-KR" sz="1600" b="1" dirty="0"/>
                        <a:t>15~17℃ </a:t>
                      </a:r>
                      <a:r>
                        <a:rPr lang="ko-KR" altLang="en-US" sz="1400" dirty="0"/>
                        <a:t>이상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최저기온 </a:t>
                      </a:r>
                      <a:r>
                        <a:rPr lang="ko-KR" altLang="en-US" sz="1400" b="1" dirty="0"/>
                        <a:t>극 값 </a:t>
                      </a:r>
                      <a:r>
                        <a:rPr lang="en-US" altLang="ko-KR" sz="1400" b="1" dirty="0"/>
                        <a:t>-10.3 ~ -5.6°C</a:t>
                      </a:r>
                      <a:r>
                        <a:rPr lang="ko-KR" altLang="en-US" sz="1400" dirty="0"/>
                        <a:t>의 범위</a:t>
                      </a:r>
                      <a:r>
                        <a:rPr lang="en-US" altLang="ko-KR" sz="1400" dirty="0"/>
                        <a:t>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연강수량이 </a:t>
                      </a:r>
                      <a:r>
                        <a:rPr lang="en-US" altLang="ko-KR" sz="1400" dirty="0"/>
                        <a:t>850mm </a:t>
                      </a:r>
                      <a:r>
                        <a:rPr lang="ko-KR" altLang="en-US" sz="1400" dirty="0"/>
                        <a:t>이상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배수가 빠른 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8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일조량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풍부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A74045B-9671-4F02-AF8F-AE98995F4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150171"/>
              </p:ext>
            </p:extLst>
          </p:nvPr>
        </p:nvGraphicFramePr>
        <p:xfrm>
          <a:off x="8334641" y="595951"/>
          <a:ext cx="3479675" cy="2437113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479675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</a:tblGrid>
              <a:tr h="413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/>
                        <a:t>제주 감귤 재배 환경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413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연평균 기온 </a:t>
                      </a:r>
                      <a:r>
                        <a:rPr lang="en-US" altLang="ko-KR" sz="1600" b="1" dirty="0"/>
                        <a:t>15~17℃ </a:t>
                      </a:r>
                      <a:r>
                        <a:rPr lang="ko-KR" altLang="en-US" sz="1400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4435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최저기온 </a:t>
                      </a:r>
                      <a:r>
                        <a:rPr lang="ko-KR" altLang="en-US" sz="1400" b="1" dirty="0"/>
                        <a:t>극 값 </a:t>
                      </a:r>
                      <a:r>
                        <a:rPr lang="en-US" altLang="ko-KR" sz="1400" b="1" dirty="0"/>
                        <a:t>-12.5 ~ -5.8°C </a:t>
                      </a:r>
                      <a:r>
                        <a:rPr lang="ko-KR" altLang="en-US" sz="1400" dirty="0"/>
                        <a:t>의 범위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7529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연강수량 </a:t>
                      </a:r>
                      <a:r>
                        <a:rPr lang="en-US" altLang="ko-KR" sz="1050" dirty="0"/>
                        <a:t>1500~2500mm, 90%</a:t>
                      </a:r>
                      <a:r>
                        <a:rPr lang="ko-KR" altLang="en-US" sz="1050" dirty="0"/>
                        <a:t>는 </a:t>
                      </a:r>
                      <a:r>
                        <a:rPr lang="en-US" altLang="ko-KR" sz="1050" dirty="0"/>
                        <a:t>2100mm </a:t>
                      </a:r>
                      <a:r>
                        <a:rPr lang="ko-KR" altLang="en-US" sz="1050" dirty="0"/>
                        <a:t>이하 지역</a:t>
                      </a:r>
                      <a:endParaRPr lang="en-US" altLang="ko-KR" sz="105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제주는 강수량이 높지만 </a:t>
                      </a: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배수가 좋은 환경으로 영향 미미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413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일조량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풍부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A3934DDA-A12C-4961-B64A-92DA194A6CB9}"/>
              </a:ext>
            </a:extLst>
          </p:cNvPr>
          <p:cNvSpPr/>
          <p:nvPr/>
        </p:nvSpPr>
        <p:spPr>
          <a:xfrm>
            <a:off x="464457" y="3145300"/>
            <a:ext cx="24416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기상변수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22F0D65-EA19-4DD3-AC64-EB1690B82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635497" y="4207591"/>
            <a:ext cx="1845758" cy="205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4348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감귤생산모델링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11B283-2430-4F5B-8BB3-41402C0D5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32" y="1644333"/>
            <a:ext cx="4943475" cy="5210175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C815F1B-47C8-4E5A-8A8A-2E67D0181416}"/>
              </a:ext>
            </a:extLst>
          </p:cNvPr>
          <p:cNvSpPr/>
          <p:nvPr/>
        </p:nvSpPr>
        <p:spPr>
          <a:xfrm>
            <a:off x="5807765" y="2206679"/>
            <a:ext cx="837995" cy="1030572"/>
          </a:xfrm>
          <a:prstGeom prst="downArrow">
            <a:avLst/>
          </a:prstGeom>
          <a:gradFill>
            <a:gsLst>
              <a:gs pos="76000">
                <a:srgbClr val="EF9354"/>
              </a:gs>
              <a:gs pos="47000">
                <a:srgbClr val="F0A87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solidFill>
              <a:srgbClr val="F1833F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509B57-760D-4D71-A76A-3E95931483FC}"/>
              </a:ext>
            </a:extLst>
          </p:cNvPr>
          <p:cNvSpPr/>
          <p:nvPr/>
        </p:nvSpPr>
        <p:spPr>
          <a:xfrm>
            <a:off x="4575781" y="244364"/>
            <a:ext cx="257153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MinMax</a:t>
            </a:r>
            <a:endParaRPr lang="en-US" altLang="ko-KR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altLang="ko-KR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Scale 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선택</a:t>
            </a:r>
            <a:endParaRPr lang="en-US" altLang="ko-KR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A9DE63-BAFE-4A43-A49B-64E076DB0670}"/>
              </a:ext>
            </a:extLst>
          </p:cNvPr>
          <p:cNvSpPr txBox="1"/>
          <p:nvPr/>
        </p:nvSpPr>
        <p:spPr>
          <a:xfrm>
            <a:off x="9537452" y="3653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89E44B-80BC-484E-A533-55AD00533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583" y="4613187"/>
            <a:ext cx="7067550" cy="2028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EB556-FA3A-4B00-840A-F2B676196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044" y="984334"/>
            <a:ext cx="5106563" cy="351870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EA96D7-8E31-48FB-9B5A-9CA84133ABDD}"/>
              </a:ext>
            </a:extLst>
          </p:cNvPr>
          <p:cNvSpPr/>
          <p:nvPr/>
        </p:nvSpPr>
        <p:spPr>
          <a:xfrm>
            <a:off x="8089251" y="6088559"/>
            <a:ext cx="37882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선형회귀 </a:t>
            </a:r>
            <a:r>
              <a:rPr lang="en-US" altLang="ko-KR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22%</a:t>
            </a:r>
          </a:p>
        </p:txBody>
      </p:sp>
    </p:spTree>
    <p:extLst>
      <p:ext uri="{BB962C8B-B14F-4D97-AF65-F5344CB8AC3E}">
        <p14:creationId xmlns:p14="http://schemas.microsoft.com/office/powerpoint/2010/main" val="169521045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AECB2C-1236-4CBD-AC43-5F1893EE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8" y="5128361"/>
            <a:ext cx="6858000" cy="152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62AAFB-5451-4606-8DE8-CAD1F5092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1957470"/>
            <a:ext cx="3436088" cy="257706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6F3F84-EED3-4985-8566-D16BBCB4AF5C}"/>
              </a:ext>
            </a:extLst>
          </p:cNvPr>
          <p:cNvGrpSpPr/>
          <p:nvPr/>
        </p:nvGrpSpPr>
        <p:grpSpPr>
          <a:xfrm>
            <a:off x="5031177" y="2888180"/>
            <a:ext cx="636718" cy="1081640"/>
            <a:chOff x="9180279" y="3972933"/>
            <a:chExt cx="827314" cy="1251642"/>
          </a:xfrm>
        </p:grpSpPr>
        <p:sp>
          <p:nvSpPr>
            <p:cNvPr id="18" name="아래쪽 화살표 94">
              <a:extLst>
                <a:ext uri="{FF2B5EF4-FFF2-40B4-BE49-F238E27FC236}">
                  <a16:creationId xmlns:a16="http://schemas.microsoft.com/office/drawing/2014/main" id="{D0E4CBB9-0257-4718-94C9-B5E1A32A6DFF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127E36C-B512-498A-94D6-FE2877DC06FC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EAE088A-4F1D-46B1-B6E1-C4179F626FB9}"/>
              </a:ext>
            </a:extLst>
          </p:cNvPr>
          <p:cNvSpPr txBox="1"/>
          <p:nvPr/>
        </p:nvSpPr>
        <p:spPr>
          <a:xfrm>
            <a:off x="4167963" y="2143652"/>
            <a:ext cx="2363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하나의 </a:t>
            </a:r>
            <a:r>
              <a:rPr lang="ko-KR" altLang="en-US" dirty="0" err="1"/>
              <a:t>랜덤포레스트</a:t>
            </a:r>
            <a:endParaRPr lang="en-US" altLang="ko-KR" dirty="0"/>
          </a:p>
          <a:p>
            <a:r>
              <a:rPr lang="ko-KR" altLang="en-US" dirty="0"/>
              <a:t>모델을 </a:t>
            </a:r>
            <a:r>
              <a:rPr lang="ko-KR" altLang="en-US" dirty="0" err="1"/>
              <a:t>이용하였을때</a:t>
            </a:r>
            <a:endParaRPr lang="en-US" altLang="ko-KR" dirty="0"/>
          </a:p>
          <a:p>
            <a:r>
              <a:rPr lang="ko-KR" altLang="en-US" dirty="0"/>
              <a:t>정확도가 </a:t>
            </a:r>
            <a:r>
              <a:rPr lang="en-US" altLang="ko-KR" dirty="0">
                <a:solidFill>
                  <a:srgbClr val="FF0000"/>
                </a:solidFill>
              </a:rPr>
              <a:t>65 ~70%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/>
              <a:t>나타남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EC7BA4-6374-434F-B315-4006020D2F21}"/>
              </a:ext>
            </a:extLst>
          </p:cNvPr>
          <p:cNvSpPr/>
          <p:nvPr/>
        </p:nvSpPr>
        <p:spPr>
          <a:xfrm>
            <a:off x="3896416" y="4081451"/>
            <a:ext cx="3542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랜덤포레스트</a:t>
            </a:r>
            <a:r>
              <a:rPr lang="ko-KR" alt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앙상블</a:t>
            </a:r>
            <a:endParaRPr lang="en-US" altLang="ko-KR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0679B5-7717-4FB8-937C-D924BC415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093" y="233661"/>
            <a:ext cx="4852506" cy="34297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4C740-BF63-4408-89FE-0FCD64794436}"/>
              </a:ext>
            </a:extLst>
          </p:cNvPr>
          <p:cNvSpPr txBox="1"/>
          <p:nvPr/>
        </p:nvSpPr>
        <p:spPr>
          <a:xfrm>
            <a:off x="4497268" y="4695678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예측모델 평가는 </a:t>
            </a:r>
            <a:r>
              <a:rPr lang="en-US" altLang="ko-KR" dirty="0"/>
              <a:t>MSE</a:t>
            </a:r>
            <a:endParaRPr lang="ko-KR" altLang="en-US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A1D8E50C-B419-49F2-A851-11AECD74530A}"/>
              </a:ext>
            </a:extLst>
          </p:cNvPr>
          <p:cNvSpPr/>
          <p:nvPr/>
        </p:nvSpPr>
        <p:spPr>
          <a:xfrm>
            <a:off x="7316179" y="4081451"/>
            <a:ext cx="4403310" cy="2340614"/>
          </a:xfrm>
          <a:custGeom>
            <a:avLst/>
            <a:gdLst>
              <a:gd name="connsiteX0" fmla="*/ 0 w 3668233"/>
              <a:gd name="connsiteY0" fmla="*/ 0 h 2329982"/>
              <a:gd name="connsiteX1" fmla="*/ 611372 w 3668233"/>
              <a:gd name="connsiteY1" fmla="*/ 0 h 2329982"/>
              <a:gd name="connsiteX2" fmla="*/ 611372 w 3668233"/>
              <a:gd name="connsiteY2" fmla="*/ 0 h 2329982"/>
              <a:gd name="connsiteX3" fmla="*/ 1528430 w 3668233"/>
              <a:gd name="connsiteY3" fmla="*/ 0 h 2329982"/>
              <a:gd name="connsiteX4" fmla="*/ 3668233 w 3668233"/>
              <a:gd name="connsiteY4" fmla="*/ 0 h 2329982"/>
              <a:gd name="connsiteX5" fmla="*/ 3668233 w 3668233"/>
              <a:gd name="connsiteY5" fmla="*/ 388330 h 2329982"/>
              <a:gd name="connsiteX6" fmla="*/ 3668233 w 3668233"/>
              <a:gd name="connsiteY6" fmla="*/ 388330 h 2329982"/>
              <a:gd name="connsiteX7" fmla="*/ 3668233 w 3668233"/>
              <a:gd name="connsiteY7" fmla="*/ 970826 h 2329982"/>
              <a:gd name="connsiteX8" fmla="*/ 3668233 w 3668233"/>
              <a:gd name="connsiteY8" fmla="*/ 2329982 h 2329982"/>
              <a:gd name="connsiteX9" fmla="*/ 1528430 w 3668233"/>
              <a:gd name="connsiteY9" fmla="*/ 2329982 h 2329982"/>
              <a:gd name="connsiteX10" fmla="*/ 611372 w 3668233"/>
              <a:gd name="connsiteY10" fmla="*/ 2329982 h 2329982"/>
              <a:gd name="connsiteX11" fmla="*/ 611372 w 3668233"/>
              <a:gd name="connsiteY11" fmla="*/ 2329982 h 2329982"/>
              <a:gd name="connsiteX12" fmla="*/ 0 w 3668233"/>
              <a:gd name="connsiteY12" fmla="*/ 2329982 h 2329982"/>
              <a:gd name="connsiteX13" fmla="*/ 0 w 3668233"/>
              <a:gd name="connsiteY13" fmla="*/ 970826 h 2329982"/>
              <a:gd name="connsiteX14" fmla="*/ -735077 w 3668233"/>
              <a:gd name="connsiteY14" fmla="*/ 707359 h 2329982"/>
              <a:gd name="connsiteX15" fmla="*/ 0 w 3668233"/>
              <a:gd name="connsiteY15" fmla="*/ 388330 h 2329982"/>
              <a:gd name="connsiteX16" fmla="*/ 0 w 3668233"/>
              <a:gd name="connsiteY16" fmla="*/ 0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403310 w 4403310"/>
              <a:gd name="connsiteY4" fmla="*/ 0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201291 w 4403310"/>
              <a:gd name="connsiteY4" fmla="*/ 116958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211924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735077 w 4403310"/>
              <a:gd name="connsiteY12" fmla="*/ 2329982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403310 w 4403310"/>
              <a:gd name="connsiteY8" fmla="*/ 2329982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894565 w 4403310"/>
              <a:gd name="connsiteY12" fmla="*/ 2191759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29982"/>
              <a:gd name="connsiteX1" fmla="*/ 1346449 w 4403310"/>
              <a:gd name="connsiteY1" fmla="*/ 0 h 2329982"/>
              <a:gd name="connsiteX2" fmla="*/ 1346449 w 4403310"/>
              <a:gd name="connsiteY2" fmla="*/ 0 h 2329982"/>
              <a:gd name="connsiteX3" fmla="*/ 2263507 w 4403310"/>
              <a:gd name="connsiteY3" fmla="*/ 0 h 2329982"/>
              <a:gd name="connsiteX4" fmla="*/ 4009906 w 4403310"/>
              <a:gd name="connsiteY4" fmla="*/ 10632 h 2329982"/>
              <a:gd name="connsiteX5" fmla="*/ 4403310 w 4403310"/>
              <a:gd name="connsiteY5" fmla="*/ 388330 h 2329982"/>
              <a:gd name="connsiteX6" fmla="*/ 4403310 w 4403310"/>
              <a:gd name="connsiteY6" fmla="*/ 388330 h 2329982"/>
              <a:gd name="connsiteX7" fmla="*/ 4403310 w 4403310"/>
              <a:gd name="connsiteY7" fmla="*/ 970826 h 2329982"/>
              <a:gd name="connsiteX8" fmla="*/ 4286352 w 4403310"/>
              <a:gd name="connsiteY8" fmla="*/ 2213024 h 2329982"/>
              <a:gd name="connsiteX9" fmla="*/ 2263507 w 4403310"/>
              <a:gd name="connsiteY9" fmla="*/ 2329982 h 2329982"/>
              <a:gd name="connsiteX10" fmla="*/ 1346449 w 4403310"/>
              <a:gd name="connsiteY10" fmla="*/ 2329982 h 2329982"/>
              <a:gd name="connsiteX11" fmla="*/ 1346449 w 4403310"/>
              <a:gd name="connsiteY11" fmla="*/ 2329982 h 2329982"/>
              <a:gd name="connsiteX12" fmla="*/ 894565 w 4403310"/>
              <a:gd name="connsiteY12" fmla="*/ 2191759 h 2329982"/>
              <a:gd name="connsiteX13" fmla="*/ 735077 w 4403310"/>
              <a:gd name="connsiteY13" fmla="*/ 970826 h 2329982"/>
              <a:gd name="connsiteX14" fmla="*/ 0 w 4403310"/>
              <a:gd name="connsiteY14" fmla="*/ 707359 h 2329982"/>
              <a:gd name="connsiteX15" fmla="*/ 735077 w 4403310"/>
              <a:gd name="connsiteY15" fmla="*/ 388330 h 2329982"/>
              <a:gd name="connsiteX16" fmla="*/ 862668 w 4403310"/>
              <a:gd name="connsiteY16" fmla="*/ 106325 h 2329982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86352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75719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403310 w 4403310"/>
              <a:gd name="connsiteY5" fmla="*/ 388330 h 2340614"/>
              <a:gd name="connsiteX6" fmla="*/ 4403310 w 4403310"/>
              <a:gd name="connsiteY6" fmla="*/ 388330 h 2340614"/>
              <a:gd name="connsiteX7" fmla="*/ 4403310 w 4403310"/>
              <a:gd name="connsiteY7" fmla="*/ 970826 h 2340614"/>
              <a:gd name="connsiteX8" fmla="*/ 4275719 w 4403310"/>
              <a:gd name="connsiteY8" fmla="*/ 2213024 h 2340614"/>
              <a:gd name="connsiteX9" fmla="*/ 3635356 w 4403310"/>
              <a:gd name="connsiteY9" fmla="*/ 2340614 h 2340614"/>
              <a:gd name="connsiteX10" fmla="*/ 2263507 w 4403310"/>
              <a:gd name="connsiteY10" fmla="*/ 2329982 h 2340614"/>
              <a:gd name="connsiteX11" fmla="*/ 1346449 w 4403310"/>
              <a:gd name="connsiteY11" fmla="*/ 2329982 h 2340614"/>
              <a:gd name="connsiteX12" fmla="*/ 1346449 w 4403310"/>
              <a:gd name="connsiteY12" fmla="*/ 2329982 h 2340614"/>
              <a:gd name="connsiteX13" fmla="*/ 894565 w 4403310"/>
              <a:gd name="connsiteY13" fmla="*/ 2191759 h 2340614"/>
              <a:gd name="connsiteX14" fmla="*/ 735077 w 4403310"/>
              <a:gd name="connsiteY14" fmla="*/ 970826 h 2340614"/>
              <a:gd name="connsiteX15" fmla="*/ 0 w 4403310"/>
              <a:gd name="connsiteY15" fmla="*/ 707359 h 2340614"/>
              <a:gd name="connsiteX16" fmla="*/ 735077 w 4403310"/>
              <a:gd name="connsiteY16" fmla="*/ 388330 h 2340614"/>
              <a:gd name="connsiteX17" fmla="*/ 862668 w 4403310"/>
              <a:gd name="connsiteY17" fmla="*/ 106325 h 2340614"/>
              <a:gd name="connsiteX0" fmla="*/ 862668 w 4403310"/>
              <a:gd name="connsiteY0" fmla="*/ 106325 h 2340614"/>
              <a:gd name="connsiteX1" fmla="*/ 1346449 w 4403310"/>
              <a:gd name="connsiteY1" fmla="*/ 0 h 2340614"/>
              <a:gd name="connsiteX2" fmla="*/ 1346449 w 4403310"/>
              <a:gd name="connsiteY2" fmla="*/ 0 h 2340614"/>
              <a:gd name="connsiteX3" fmla="*/ 2263507 w 4403310"/>
              <a:gd name="connsiteY3" fmla="*/ 0 h 2340614"/>
              <a:gd name="connsiteX4" fmla="*/ 4009906 w 4403310"/>
              <a:gd name="connsiteY4" fmla="*/ 10632 h 2340614"/>
              <a:gd name="connsiteX5" fmla="*/ 4262677 w 4403310"/>
              <a:gd name="connsiteY5" fmla="*/ 150307 h 2340614"/>
              <a:gd name="connsiteX6" fmla="*/ 4403310 w 4403310"/>
              <a:gd name="connsiteY6" fmla="*/ 388330 h 2340614"/>
              <a:gd name="connsiteX7" fmla="*/ 4403310 w 4403310"/>
              <a:gd name="connsiteY7" fmla="*/ 388330 h 2340614"/>
              <a:gd name="connsiteX8" fmla="*/ 4403310 w 4403310"/>
              <a:gd name="connsiteY8" fmla="*/ 970826 h 2340614"/>
              <a:gd name="connsiteX9" fmla="*/ 4275719 w 4403310"/>
              <a:gd name="connsiteY9" fmla="*/ 2213024 h 2340614"/>
              <a:gd name="connsiteX10" fmla="*/ 3635356 w 4403310"/>
              <a:gd name="connsiteY10" fmla="*/ 2340614 h 2340614"/>
              <a:gd name="connsiteX11" fmla="*/ 2263507 w 4403310"/>
              <a:gd name="connsiteY11" fmla="*/ 2329982 h 2340614"/>
              <a:gd name="connsiteX12" fmla="*/ 1346449 w 4403310"/>
              <a:gd name="connsiteY12" fmla="*/ 2329982 h 2340614"/>
              <a:gd name="connsiteX13" fmla="*/ 1346449 w 4403310"/>
              <a:gd name="connsiteY13" fmla="*/ 2329982 h 2340614"/>
              <a:gd name="connsiteX14" fmla="*/ 894565 w 4403310"/>
              <a:gd name="connsiteY14" fmla="*/ 2191759 h 2340614"/>
              <a:gd name="connsiteX15" fmla="*/ 735077 w 4403310"/>
              <a:gd name="connsiteY15" fmla="*/ 970826 h 2340614"/>
              <a:gd name="connsiteX16" fmla="*/ 0 w 4403310"/>
              <a:gd name="connsiteY16" fmla="*/ 707359 h 2340614"/>
              <a:gd name="connsiteX17" fmla="*/ 735077 w 4403310"/>
              <a:gd name="connsiteY17" fmla="*/ 388330 h 2340614"/>
              <a:gd name="connsiteX18" fmla="*/ 862668 w 4403310"/>
              <a:gd name="connsiteY18" fmla="*/ 106325 h 234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403310" h="2340614">
                <a:moveTo>
                  <a:pt x="862668" y="106325"/>
                </a:moveTo>
                <a:lnTo>
                  <a:pt x="1346449" y="0"/>
                </a:lnTo>
                <a:lnTo>
                  <a:pt x="1346449" y="0"/>
                </a:lnTo>
                <a:lnTo>
                  <a:pt x="2263507" y="0"/>
                </a:lnTo>
                <a:lnTo>
                  <a:pt x="4009906" y="10632"/>
                </a:lnTo>
                <a:cubicBezTo>
                  <a:pt x="4072898" y="78455"/>
                  <a:pt x="4199685" y="82484"/>
                  <a:pt x="4262677" y="150307"/>
                </a:cubicBezTo>
                <a:lnTo>
                  <a:pt x="4403310" y="388330"/>
                </a:lnTo>
                <a:lnTo>
                  <a:pt x="4403310" y="388330"/>
                </a:lnTo>
                <a:lnTo>
                  <a:pt x="4403310" y="970826"/>
                </a:lnTo>
                <a:lnTo>
                  <a:pt x="4275719" y="2213024"/>
                </a:lnTo>
                <a:cubicBezTo>
                  <a:pt x="4108338" y="2312262"/>
                  <a:pt x="3855899" y="2326437"/>
                  <a:pt x="3635356" y="2340614"/>
                </a:cubicBezTo>
                <a:lnTo>
                  <a:pt x="2263507" y="2329982"/>
                </a:lnTo>
                <a:lnTo>
                  <a:pt x="1346449" y="2329982"/>
                </a:lnTo>
                <a:lnTo>
                  <a:pt x="1346449" y="2329982"/>
                </a:lnTo>
                <a:lnTo>
                  <a:pt x="894565" y="2191759"/>
                </a:lnTo>
                <a:lnTo>
                  <a:pt x="735077" y="970826"/>
                </a:lnTo>
                <a:lnTo>
                  <a:pt x="0" y="707359"/>
                </a:lnTo>
                <a:lnTo>
                  <a:pt x="735077" y="388330"/>
                </a:lnTo>
                <a:lnTo>
                  <a:pt x="862668" y="106325"/>
                </a:lnTo>
                <a:close/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CE80E-638D-45BB-9CAB-91C4A675BA90}"/>
              </a:ext>
            </a:extLst>
          </p:cNvPr>
          <p:cNvSpPr txBox="1"/>
          <p:nvPr/>
        </p:nvSpPr>
        <p:spPr>
          <a:xfrm>
            <a:off x="8192490" y="4330690"/>
            <a:ext cx="35060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랜덤포레스트</a:t>
            </a:r>
            <a:r>
              <a:rPr lang="ko-KR" altLang="en-US" dirty="0"/>
              <a:t> 앙상블로 </a:t>
            </a:r>
            <a:endParaRPr lang="en-US" altLang="ko-KR" dirty="0"/>
          </a:p>
          <a:p>
            <a:r>
              <a:rPr lang="ko-KR" altLang="en-US" dirty="0"/>
              <a:t>오차에 대한 테스트를 해본결과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MSE </a:t>
            </a:r>
            <a:r>
              <a:rPr lang="ko-KR" altLang="en-US" dirty="0"/>
              <a:t>는 </a:t>
            </a:r>
            <a:r>
              <a:rPr lang="en-US" altLang="ko-KR" dirty="0"/>
              <a:t>RF</a:t>
            </a:r>
            <a:r>
              <a:rPr lang="ko-KR" altLang="en-US" dirty="0"/>
              <a:t>앙상블이 </a:t>
            </a:r>
            <a:r>
              <a:rPr lang="en-US" altLang="ko-KR" dirty="0"/>
              <a:t>150</a:t>
            </a:r>
            <a:r>
              <a:rPr lang="ko-KR" altLang="en-US" dirty="0"/>
              <a:t>개로</a:t>
            </a:r>
            <a:endParaRPr lang="en-US" altLang="ko-KR" dirty="0"/>
          </a:p>
          <a:p>
            <a:r>
              <a:rPr lang="ko-KR" altLang="en-US" dirty="0"/>
              <a:t>가장 낮게 나오며</a:t>
            </a:r>
            <a:r>
              <a:rPr lang="en-US" altLang="ko-KR" dirty="0"/>
              <a:t>, 300</a:t>
            </a:r>
            <a:r>
              <a:rPr lang="ko-KR" altLang="en-US" dirty="0"/>
              <a:t>개 이후</a:t>
            </a:r>
            <a:endParaRPr lang="en-US" altLang="ko-KR" dirty="0"/>
          </a:p>
          <a:p>
            <a:r>
              <a:rPr lang="en-US" altLang="ko-KR" dirty="0"/>
              <a:t>MSE </a:t>
            </a:r>
            <a:r>
              <a:rPr lang="ko-KR" altLang="en-US" dirty="0"/>
              <a:t>가 비슷하게 나오는 양상을</a:t>
            </a:r>
            <a:endParaRPr lang="en-US" altLang="ko-KR" dirty="0"/>
          </a:p>
          <a:p>
            <a:r>
              <a:rPr lang="ko-KR" altLang="en-US" dirty="0"/>
              <a:t>보였다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03346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79000"/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67BF6B-5AC1-457E-8370-7E9596B65189}"/>
              </a:ext>
            </a:extLst>
          </p:cNvPr>
          <p:cNvSpPr/>
          <p:nvPr/>
        </p:nvSpPr>
        <p:spPr>
          <a:xfrm>
            <a:off x="2494722" y="934278"/>
            <a:ext cx="7633253" cy="491987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9009612" y="4736605"/>
            <a:ext cx="3846174" cy="2710602"/>
            <a:chOff x="948263" y="105257"/>
            <a:chExt cx="3965633" cy="1597007"/>
          </a:xfrm>
        </p:grpSpPr>
        <p:sp>
          <p:nvSpPr>
            <p:cNvPr id="3" name="TextBox 2"/>
            <p:cNvSpPr txBox="1"/>
            <p:nvPr/>
          </p:nvSpPr>
          <p:spPr>
            <a:xfrm>
              <a:off x="948263" y="807466"/>
              <a:ext cx="1408494" cy="326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000" dirty="0">
                <a:solidFill>
                  <a:srgbClr val="768149"/>
                </a:solidFill>
                <a:latin typeface="Giddyup Std"/>
                <a:ea typeface="Giddyup Std"/>
                <a:cs typeface="Giddyup Std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rcRect l="37240" r="30460"/>
            <a:stretch>
              <a:fillRect/>
            </a:stretch>
          </p:blipFill>
          <p:spPr>
            <a:xfrm rot="3367540">
              <a:off x="4299746" y="-80693"/>
              <a:ext cx="428199" cy="8001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26941" y="910333"/>
              <a:ext cx="190469" cy="3445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51497" y="1357732"/>
              <a:ext cx="2755341" cy="344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kumimoji="1" lang="ko-KR" altLang="en-US" sz="3200" dirty="0">
                <a:solidFill>
                  <a:srgbClr val="659859"/>
                </a:solidFill>
                <a:latin typeface="Nanum Gothic"/>
                <a:ea typeface="Nanum Gothic"/>
                <a:cs typeface="Nanum Gothic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7F11F-BA6A-4B3F-8282-89909E14A13A}"/>
              </a:ext>
            </a:extLst>
          </p:cNvPr>
          <p:cNvSpPr/>
          <p:nvPr/>
        </p:nvSpPr>
        <p:spPr>
          <a:xfrm>
            <a:off x="4710801" y="1034410"/>
            <a:ext cx="2975495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팀원 소개</a:t>
            </a:r>
            <a:endParaRPr lang="en-US" altLang="ko-KR" sz="5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7336C6-0B8B-449D-9C84-39E59E7FAF1D}"/>
              </a:ext>
            </a:extLst>
          </p:cNvPr>
          <p:cNvGrpSpPr/>
          <p:nvPr/>
        </p:nvGrpSpPr>
        <p:grpSpPr>
          <a:xfrm>
            <a:off x="2595654" y="2128988"/>
            <a:ext cx="7385769" cy="2753673"/>
            <a:chOff x="1623843" y="1859822"/>
            <a:chExt cx="7385769" cy="275367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AAB776-D6BC-481C-9281-84D705EBB8FB}"/>
                </a:ext>
              </a:extLst>
            </p:cNvPr>
            <p:cNvSpPr txBox="1"/>
            <p:nvPr/>
          </p:nvSpPr>
          <p:spPr>
            <a:xfrm>
              <a:off x="1623843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송 지영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1E8935-E692-4A14-80E2-024DF07E2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65515" y="1859822"/>
              <a:ext cx="1266824" cy="12858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230F95D-8C96-482A-8A14-7BD681B54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5883" y="1869346"/>
              <a:ext cx="1266825" cy="124479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4258FDD-DDF9-4990-A764-F2241F619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55128" y="1869347"/>
              <a:ext cx="1266824" cy="127635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7D8742F-0742-4275-889F-957787820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81207" y="1859822"/>
              <a:ext cx="1266824" cy="12763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123B80-BABF-41AF-AC0E-72D6BAFF96F2}"/>
                </a:ext>
              </a:extLst>
            </p:cNvPr>
            <p:cNvSpPr txBox="1"/>
            <p:nvPr/>
          </p:nvSpPr>
          <p:spPr>
            <a:xfrm>
              <a:off x="3641427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정 규진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44E4FF-30B7-40BB-AB41-EA250A4894B8}"/>
                </a:ext>
              </a:extLst>
            </p:cNvPr>
            <p:cNvSpPr txBox="1"/>
            <p:nvPr/>
          </p:nvSpPr>
          <p:spPr>
            <a:xfrm>
              <a:off x="54826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장 하림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B6492C-8FD6-46FA-9D3B-128384D7F2FF}"/>
                </a:ext>
              </a:extLst>
            </p:cNvPr>
            <p:cNvSpPr txBox="1"/>
            <p:nvPr/>
          </p:nvSpPr>
          <p:spPr>
            <a:xfrm>
              <a:off x="7378715" y="3243890"/>
              <a:ext cx="16308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바탕 확장" panose="02030504000101010101" pitchFamily="18" charset="-127"/>
                  <a:ea typeface="함초롬바탕 확장" panose="02030504000101010101" pitchFamily="18" charset="-127"/>
                  <a:cs typeface="Nanum Gothic"/>
                </a:rPr>
                <a:t>임 영택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3322E-01D0-4CE9-8FC9-2E28F0DDACDE}"/>
                </a:ext>
              </a:extLst>
            </p:cNvPr>
            <p:cNvSpPr txBox="1"/>
            <p:nvPr/>
          </p:nvSpPr>
          <p:spPr>
            <a:xfrm>
              <a:off x="1753336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전체 흐름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B3B121-C64E-481D-B91B-193794B2A6C2}"/>
                </a:ext>
              </a:extLst>
            </p:cNvPr>
            <p:cNvSpPr txBox="1"/>
            <p:nvPr/>
          </p:nvSpPr>
          <p:spPr>
            <a:xfrm>
              <a:off x="3781207" y="3828665"/>
              <a:ext cx="137190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분석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검증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 담당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357E76-3474-4118-B670-9DCF4BF8B993}"/>
                </a:ext>
              </a:extLst>
            </p:cNvPr>
            <p:cNvSpPr txBox="1"/>
            <p:nvPr/>
          </p:nvSpPr>
          <p:spPr>
            <a:xfrm>
              <a:off x="5612108" y="3828665"/>
              <a:ext cx="13719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 처리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시각화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564636-2F69-4ADF-80ED-C79A8A4187B9}"/>
                </a:ext>
              </a:extLst>
            </p:cNvPr>
            <p:cNvSpPr txBox="1"/>
            <p:nvPr/>
          </p:nvSpPr>
          <p:spPr>
            <a:xfrm>
              <a:off x="7508208" y="3828665"/>
              <a:ext cx="15014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매니저</a:t>
              </a:r>
              <a:endPara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C63E1FC-968F-4573-8B8E-9ABC4FECF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05884" y="1869345"/>
              <a:ext cx="1266824" cy="124479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12153C0-47CB-4C56-9689-93D68484F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55129" y="1859823"/>
              <a:ext cx="1266824" cy="1285874"/>
            </a:xfrm>
            <a:prstGeom prst="rect">
              <a:avLst/>
            </a:prstGeom>
          </p:spPr>
        </p:pic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4630E8DA-9A5B-45D1-ACFB-D7C91E26534D}"/>
              </a:ext>
            </a:extLst>
          </p:cNvPr>
          <p:cNvSpPr/>
          <p:nvPr/>
        </p:nvSpPr>
        <p:spPr>
          <a:xfrm>
            <a:off x="-536713" y="109330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22383C-AC7B-41AD-BF3D-55C638793E67}"/>
              </a:ext>
            </a:extLst>
          </p:cNvPr>
          <p:cNvSpPr/>
          <p:nvPr/>
        </p:nvSpPr>
        <p:spPr>
          <a:xfrm>
            <a:off x="12298017" y="99391"/>
            <a:ext cx="258417" cy="665921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03333 -0.018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67" y="-9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1.0526 0.001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A53237-ADD1-4BB8-A45F-A330650E9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1824048"/>
            <a:ext cx="4972050" cy="38290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2638F8E-06B7-4626-AEBF-91B42702DDD6}"/>
              </a:ext>
            </a:extLst>
          </p:cNvPr>
          <p:cNvSpPr/>
          <p:nvPr/>
        </p:nvSpPr>
        <p:spPr>
          <a:xfrm>
            <a:off x="1717693" y="3890665"/>
            <a:ext cx="15408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F703C2-5517-4DD4-A18A-A82D86046FEA}"/>
              </a:ext>
            </a:extLst>
          </p:cNvPr>
          <p:cNvSpPr txBox="1"/>
          <p:nvPr/>
        </p:nvSpPr>
        <p:spPr>
          <a:xfrm>
            <a:off x="464457" y="5917544"/>
            <a:ext cx="508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95% </a:t>
            </a:r>
            <a:r>
              <a:rPr lang="ko-KR" altLang="en-US" dirty="0"/>
              <a:t>분산보존비율로 본 경우 </a:t>
            </a:r>
            <a:r>
              <a:rPr lang="en-US" altLang="ko-KR" dirty="0"/>
              <a:t>2</a:t>
            </a:r>
            <a:r>
              <a:rPr lang="ko-KR" altLang="en-US" dirty="0"/>
              <a:t>차원축소가 좋음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75E5F1E-847A-41EC-B478-751AE2F51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312" y="137260"/>
            <a:ext cx="4315562" cy="631137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1D531E-C9FA-4207-8B8D-4A8A0A982628}"/>
              </a:ext>
            </a:extLst>
          </p:cNvPr>
          <p:cNvGrpSpPr/>
          <p:nvPr/>
        </p:nvGrpSpPr>
        <p:grpSpPr>
          <a:xfrm>
            <a:off x="5554312" y="101283"/>
            <a:ext cx="5903291" cy="6573454"/>
            <a:chOff x="5554312" y="101283"/>
            <a:chExt cx="5903291" cy="657345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48F8F3E-9C9A-4CD5-BB3A-6DF9425C06E8}"/>
                </a:ext>
              </a:extLst>
            </p:cNvPr>
            <p:cNvSpPr/>
            <p:nvPr/>
          </p:nvSpPr>
          <p:spPr>
            <a:xfrm>
              <a:off x="5554312" y="2480424"/>
              <a:ext cx="5903291" cy="41943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60D5E56-69E4-4BE1-923F-A4DB6DBBD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4312" y="101283"/>
              <a:ext cx="4953000" cy="3086100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2C77380-DB15-4271-898A-AEB9E654E7A2}"/>
              </a:ext>
            </a:extLst>
          </p:cNvPr>
          <p:cNvGrpSpPr/>
          <p:nvPr/>
        </p:nvGrpSpPr>
        <p:grpSpPr>
          <a:xfrm>
            <a:off x="5852763" y="3646275"/>
            <a:ext cx="5930704" cy="2915413"/>
            <a:chOff x="5852763" y="3646275"/>
            <a:chExt cx="5930704" cy="291541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4F42512-9FEB-4D78-BDF5-6EFD1D501F31}"/>
                </a:ext>
              </a:extLst>
            </p:cNvPr>
            <p:cNvSpPr/>
            <p:nvPr/>
          </p:nvSpPr>
          <p:spPr>
            <a:xfrm>
              <a:off x="5852763" y="3646275"/>
              <a:ext cx="5796780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7</a:t>
              </a:r>
              <a:r>
                <a:rPr lang="ko-KR" altLang="en-US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개의 변수를 </a:t>
              </a:r>
              <a:r>
                <a:rPr lang="en-US" altLang="ko-KR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2</a:t>
              </a:r>
              <a:r>
                <a:rPr lang="ko-KR" altLang="en-US" sz="36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차원 축소로</a:t>
              </a:r>
              <a:endParaRPr lang="en-US" altLang="ko-KR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  <a:p>
              <a:pPr algn="ctr"/>
              <a:r>
                <a:rPr lang="ko-KR" altLang="en-US" sz="3600" b="0" cap="none" spc="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새로운 특성을 추출한 결과</a:t>
              </a:r>
              <a:endParaRPr lang="en-US" altLang="ko-KR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7A8A0D3-EFE9-42DE-A578-EA7195EF2753}"/>
                </a:ext>
              </a:extLst>
            </p:cNvPr>
            <p:cNvSpPr/>
            <p:nvPr/>
          </p:nvSpPr>
          <p:spPr>
            <a:xfrm>
              <a:off x="6430720" y="5792247"/>
              <a:ext cx="535274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정확도 </a:t>
              </a:r>
              <a:r>
                <a:rPr lang="en-US" altLang="ko-KR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42.76% </a:t>
              </a:r>
              <a:r>
                <a:rPr lang="ko-KR" altLang="en-US" sz="4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증가</a:t>
              </a:r>
              <a:endParaRPr lang="en-US" altLang="ko-KR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C33AFCE-352C-40CE-B1B5-3B3289B4368D}"/>
                </a:ext>
              </a:extLst>
            </p:cNvPr>
            <p:cNvSpPr/>
            <p:nvPr/>
          </p:nvSpPr>
          <p:spPr>
            <a:xfrm>
              <a:off x="6479400" y="5374149"/>
              <a:ext cx="182293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선형회귀 </a:t>
              </a:r>
              <a:r>
                <a:rPr lang="en-US" altLang="ko-KR" sz="20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22%</a:t>
              </a:r>
            </a:p>
          </p:txBody>
        </p: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3CAF22B-8149-41B5-BDBB-B43EDBC6C24E}"/>
              </a:ext>
            </a:extLst>
          </p:cNvPr>
          <p:cNvSpPr/>
          <p:nvPr/>
        </p:nvSpPr>
        <p:spPr>
          <a:xfrm>
            <a:off x="4094922" y="3966310"/>
            <a:ext cx="1540807" cy="10827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941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E6EF04E-1DE9-41D5-ACCF-A833C913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60" y="1776901"/>
            <a:ext cx="5822110" cy="463587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342B7C-FE35-4C2A-80FD-DD858081D3AD}"/>
              </a:ext>
            </a:extLst>
          </p:cNvPr>
          <p:cNvSpPr/>
          <p:nvPr/>
        </p:nvSpPr>
        <p:spPr>
          <a:xfrm>
            <a:off x="2592087" y="5337057"/>
            <a:ext cx="268374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RMSE =0.1952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DB2EDC-8512-4620-BB55-FEC9015B80D1}"/>
              </a:ext>
            </a:extLst>
          </p:cNvPr>
          <p:cNvGrpSpPr/>
          <p:nvPr/>
        </p:nvGrpSpPr>
        <p:grpSpPr>
          <a:xfrm>
            <a:off x="279170" y="1781004"/>
            <a:ext cx="5894712" cy="4999487"/>
            <a:chOff x="207208" y="1739599"/>
            <a:chExt cx="5894712" cy="499948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6B38CD1-36CC-4150-AFCE-9EDA18F6399B}"/>
                </a:ext>
              </a:extLst>
            </p:cNvPr>
            <p:cNvSpPr/>
            <p:nvPr/>
          </p:nvSpPr>
          <p:spPr>
            <a:xfrm>
              <a:off x="207208" y="1739599"/>
              <a:ext cx="5894712" cy="4999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98513AF-A1F4-4020-A8D0-5791748A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509" y="1816315"/>
              <a:ext cx="5105400" cy="3267075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0E2A881-4ED7-4C95-AAE3-08985736D910}"/>
              </a:ext>
            </a:extLst>
          </p:cNvPr>
          <p:cNvSpPr txBox="1"/>
          <p:nvPr/>
        </p:nvSpPr>
        <p:spPr>
          <a:xfrm>
            <a:off x="210046" y="5184001"/>
            <a:ext cx="5762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Gradiend</a:t>
            </a:r>
            <a:r>
              <a:rPr lang="en-US" altLang="ko-KR" dirty="0"/>
              <a:t> Boost =</a:t>
            </a:r>
            <a:r>
              <a:rPr lang="ko-KR" altLang="en-US" dirty="0"/>
              <a:t>오차를 보완하는 방식으로 트리생성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는 병렬처리로 학습속도가 빠르고</a:t>
            </a:r>
            <a:endParaRPr lang="en-US" altLang="ko-KR" dirty="0"/>
          </a:p>
          <a:p>
            <a:r>
              <a:rPr lang="ko-KR" altLang="en-US" dirty="0"/>
              <a:t>유연성이 좋아서 다양한 커스텀 최적화가 가능하다</a:t>
            </a:r>
            <a:endParaRPr lang="en-US" altLang="ko-KR" dirty="0"/>
          </a:p>
          <a:p>
            <a:r>
              <a:rPr lang="ko-KR" altLang="en-US" dirty="0"/>
              <a:t>자동 가지치기로 </a:t>
            </a:r>
            <a:r>
              <a:rPr lang="en-US" altLang="ko-KR" dirty="0"/>
              <a:t>Overfitting </a:t>
            </a:r>
            <a:r>
              <a:rPr lang="ko-KR" altLang="en-US" dirty="0" err="1"/>
              <a:t>과적합</a:t>
            </a:r>
            <a:r>
              <a:rPr lang="ko-KR" altLang="en-US" dirty="0"/>
              <a:t> 방지를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BD06959-1448-4C33-B03C-46AA8F1AA4C4}"/>
              </a:ext>
            </a:extLst>
          </p:cNvPr>
          <p:cNvGrpSpPr/>
          <p:nvPr/>
        </p:nvGrpSpPr>
        <p:grpSpPr>
          <a:xfrm>
            <a:off x="5325050" y="0"/>
            <a:ext cx="6866950" cy="6422065"/>
            <a:chOff x="5325050" y="0"/>
            <a:chExt cx="6866950" cy="642206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12A1186-D37A-4E8A-9DFE-51FDC1EB7165}"/>
                </a:ext>
              </a:extLst>
            </p:cNvPr>
            <p:cNvGrpSpPr/>
            <p:nvPr/>
          </p:nvGrpSpPr>
          <p:grpSpPr>
            <a:xfrm>
              <a:off x="5325050" y="0"/>
              <a:ext cx="6866950" cy="6422065"/>
              <a:chOff x="5325050" y="0"/>
              <a:chExt cx="6866950" cy="6422065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C66F3F84-EED3-4985-8566-D16BBCB4AF5C}"/>
                  </a:ext>
                </a:extLst>
              </p:cNvPr>
              <p:cNvGrpSpPr/>
              <p:nvPr/>
            </p:nvGrpSpPr>
            <p:grpSpPr>
              <a:xfrm rot="16200000">
                <a:off x="6212751" y="5151585"/>
                <a:ext cx="636718" cy="1081640"/>
                <a:chOff x="9180279" y="3972933"/>
                <a:chExt cx="827314" cy="1251642"/>
              </a:xfrm>
            </p:grpSpPr>
            <p:sp>
              <p:nvSpPr>
                <p:cNvPr id="18" name="아래쪽 화살표 94">
                  <a:extLst>
                    <a:ext uri="{FF2B5EF4-FFF2-40B4-BE49-F238E27FC236}">
                      <a16:creationId xmlns:a16="http://schemas.microsoft.com/office/drawing/2014/main" id="{D0E4CBB9-0257-4718-94C9-B5E1A32A6DFF}"/>
                    </a:ext>
                  </a:extLst>
                </p:cNvPr>
                <p:cNvSpPr/>
                <p:nvPr/>
              </p:nvSpPr>
              <p:spPr>
                <a:xfrm>
                  <a:off x="9180279" y="4102109"/>
                  <a:ext cx="827314" cy="1122466"/>
                </a:xfrm>
                <a:prstGeom prst="downArrow">
                  <a:avLst/>
                </a:prstGeom>
                <a:solidFill>
                  <a:srgbClr val="FF66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5127E36C-B512-498A-94D6-FE2877DC06FC}"/>
                    </a:ext>
                  </a:extLst>
                </p:cNvPr>
                <p:cNvSpPr/>
                <p:nvPr/>
              </p:nvSpPr>
              <p:spPr>
                <a:xfrm>
                  <a:off x="9216571" y="3972933"/>
                  <a:ext cx="791022" cy="424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Impact" panose="020B0806030902050204" pitchFamily="34" charset="0"/>
                  </a:endParaRPr>
                </a:p>
              </p:txBody>
            </p:sp>
          </p:grpSp>
          <p:sp>
            <p:nvSpPr>
              <p:cNvPr id="11" name="말풍선: 사각형 10">
                <a:extLst>
                  <a:ext uri="{FF2B5EF4-FFF2-40B4-BE49-F238E27FC236}">
                    <a16:creationId xmlns:a16="http://schemas.microsoft.com/office/drawing/2014/main" id="{A1D8E50C-B419-49F2-A851-11AECD74530A}"/>
                  </a:ext>
                </a:extLst>
              </p:cNvPr>
              <p:cNvSpPr/>
              <p:nvPr/>
            </p:nvSpPr>
            <p:spPr>
              <a:xfrm>
                <a:off x="7316179" y="4081451"/>
                <a:ext cx="4403310" cy="2340614"/>
              </a:xfrm>
              <a:custGeom>
                <a:avLst/>
                <a:gdLst>
                  <a:gd name="connsiteX0" fmla="*/ 0 w 3668233"/>
                  <a:gd name="connsiteY0" fmla="*/ 0 h 2329982"/>
                  <a:gd name="connsiteX1" fmla="*/ 611372 w 3668233"/>
                  <a:gd name="connsiteY1" fmla="*/ 0 h 2329982"/>
                  <a:gd name="connsiteX2" fmla="*/ 611372 w 3668233"/>
                  <a:gd name="connsiteY2" fmla="*/ 0 h 2329982"/>
                  <a:gd name="connsiteX3" fmla="*/ 1528430 w 3668233"/>
                  <a:gd name="connsiteY3" fmla="*/ 0 h 2329982"/>
                  <a:gd name="connsiteX4" fmla="*/ 3668233 w 3668233"/>
                  <a:gd name="connsiteY4" fmla="*/ 0 h 2329982"/>
                  <a:gd name="connsiteX5" fmla="*/ 3668233 w 3668233"/>
                  <a:gd name="connsiteY5" fmla="*/ 388330 h 2329982"/>
                  <a:gd name="connsiteX6" fmla="*/ 3668233 w 3668233"/>
                  <a:gd name="connsiteY6" fmla="*/ 388330 h 2329982"/>
                  <a:gd name="connsiteX7" fmla="*/ 3668233 w 3668233"/>
                  <a:gd name="connsiteY7" fmla="*/ 970826 h 2329982"/>
                  <a:gd name="connsiteX8" fmla="*/ 3668233 w 3668233"/>
                  <a:gd name="connsiteY8" fmla="*/ 2329982 h 2329982"/>
                  <a:gd name="connsiteX9" fmla="*/ 1528430 w 3668233"/>
                  <a:gd name="connsiteY9" fmla="*/ 2329982 h 2329982"/>
                  <a:gd name="connsiteX10" fmla="*/ 611372 w 3668233"/>
                  <a:gd name="connsiteY10" fmla="*/ 2329982 h 2329982"/>
                  <a:gd name="connsiteX11" fmla="*/ 611372 w 3668233"/>
                  <a:gd name="connsiteY11" fmla="*/ 2329982 h 2329982"/>
                  <a:gd name="connsiteX12" fmla="*/ 0 w 3668233"/>
                  <a:gd name="connsiteY12" fmla="*/ 2329982 h 2329982"/>
                  <a:gd name="connsiteX13" fmla="*/ 0 w 3668233"/>
                  <a:gd name="connsiteY13" fmla="*/ 970826 h 2329982"/>
                  <a:gd name="connsiteX14" fmla="*/ -735077 w 3668233"/>
                  <a:gd name="connsiteY14" fmla="*/ 707359 h 2329982"/>
                  <a:gd name="connsiteX15" fmla="*/ 0 w 3668233"/>
                  <a:gd name="connsiteY15" fmla="*/ 388330 h 2329982"/>
                  <a:gd name="connsiteX16" fmla="*/ 0 w 3668233"/>
                  <a:gd name="connsiteY16" fmla="*/ 0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403310 w 4403310"/>
                  <a:gd name="connsiteY4" fmla="*/ 0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403310 w 4403310"/>
                  <a:gd name="connsiteY4" fmla="*/ 0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403310 w 4403310"/>
                  <a:gd name="connsiteY4" fmla="*/ 0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201291 w 4403310"/>
                  <a:gd name="connsiteY4" fmla="*/ 116958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211924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009906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735077 w 4403310"/>
                  <a:gd name="connsiteY12" fmla="*/ 2329982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009906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403310 w 4403310"/>
                  <a:gd name="connsiteY8" fmla="*/ 2329982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894565 w 4403310"/>
                  <a:gd name="connsiteY12" fmla="*/ 2191759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29982"/>
                  <a:gd name="connsiteX1" fmla="*/ 1346449 w 4403310"/>
                  <a:gd name="connsiteY1" fmla="*/ 0 h 2329982"/>
                  <a:gd name="connsiteX2" fmla="*/ 1346449 w 4403310"/>
                  <a:gd name="connsiteY2" fmla="*/ 0 h 2329982"/>
                  <a:gd name="connsiteX3" fmla="*/ 2263507 w 4403310"/>
                  <a:gd name="connsiteY3" fmla="*/ 0 h 2329982"/>
                  <a:gd name="connsiteX4" fmla="*/ 4009906 w 4403310"/>
                  <a:gd name="connsiteY4" fmla="*/ 10632 h 2329982"/>
                  <a:gd name="connsiteX5" fmla="*/ 4403310 w 4403310"/>
                  <a:gd name="connsiteY5" fmla="*/ 388330 h 2329982"/>
                  <a:gd name="connsiteX6" fmla="*/ 4403310 w 4403310"/>
                  <a:gd name="connsiteY6" fmla="*/ 388330 h 2329982"/>
                  <a:gd name="connsiteX7" fmla="*/ 4403310 w 4403310"/>
                  <a:gd name="connsiteY7" fmla="*/ 970826 h 2329982"/>
                  <a:gd name="connsiteX8" fmla="*/ 4286352 w 4403310"/>
                  <a:gd name="connsiteY8" fmla="*/ 2213024 h 2329982"/>
                  <a:gd name="connsiteX9" fmla="*/ 2263507 w 4403310"/>
                  <a:gd name="connsiteY9" fmla="*/ 2329982 h 2329982"/>
                  <a:gd name="connsiteX10" fmla="*/ 1346449 w 4403310"/>
                  <a:gd name="connsiteY10" fmla="*/ 2329982 h 2329982"/>
                  <a:gd name="connsiteX11" fmla="*/ 1346449 w 4403310"/>
                  <a:gd name="connsiteY11" fmla="*/ 2329982 h 2329982"/>
                  <a:gd name="connsiteX12" fmla="*/ 894565 w 4403310"/>
                  <a:gd name="connsiteY12" fmla="*/ 2191759 h 2329982"/>
                  <a:gd name="connsiteX13" fmla="*/ 735077 w 4403310"/>
                  <a:gd name="connsiteY13" fmla="*/ 970826 h 2329982"/>
                  <a:gd name="connsiteX14" fmla="*/ 0 w 4403310"/>
                  <a:gd name="connsiteY14" fmla="*/ 707359 h 2329982"/>
                  <a:gd name="connsiteX15" fmla="*/ 735077 w 4403310"/>
                  <a:gd name="connsiteY15" fmla="*/ 388330 h 2329982"/>
                  <a:gd name="connsiteX16" fmla="*/ 862668 w 4403310"/>
                  <a:gd name="connsiteY16" fmla="*/ 106325 h 2329982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403310 w 4403310"/>
                  <a:gd name="connsiteY5" fmla="*/ 388330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970826 h 2340614"/>
                  <a:gd name="connsiteX8" fmla="*/ 4286352 w 4403310"/>
                  <a:gd name="connsiteY8" fmla="*/ 2213024 h 2340614"/>
                  <a:gd name="connsiteX9" fmla="*/ 3635356 w 4403310"/>
                  <a:gd name="connsiteY9" fmla="*/ 2340614 h 2340614"/>
                  <a:gd name="connsiteX10" fmla="*/ 2263507 w 4403310"/>
                  <a:gd name="connsiteY10" fmla="*/ 2329982 h 2340614"/>
                  <a:gd name="connsiteX11" fmla="*/ 1346449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894565 w 4403310"/>
                  <a:gd name="connsiteY13" fmla="*/ 2191759 h 2340614"/>
                  <a:gd name="connsiteX14" fmla="*/ 735077 w 4403310"/>
                  <a:gd name="connsiteY14" fmla="*/ 970826 h 2340614"/>
                  <a:gd name="connsiteX15" fmla="*/ 0 w 4403310"/>
                  <a:gd name="connsiteY15" fmla="*/ 707359 h 2340614"/>
                  <a:gd name="connsiteX16" fmla="*/ 735077 w 4403310"/>
                  <a:gd name="connsiteY16" fmla="*/ 388330 h 2340614"/>
                  <a:gd name="connsiteX17" fmla="*/ 862668 w 4403310"/>
                  <a:gd name="connsiteY17" fmla="*/ 106325 h 2340614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403310 w 4403310"/>
                  <a:gd name="connsiteY5" fmla="*/ 388330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970826 h 2340614"/>
                  <a:gd name="connsiteX8" fmla="*/ 4275719 w 4403310"/>
                  <a:gd name="connsiteY8" fmla="*/ 2213024 h 2340614"/>
                  <a:gd name="connsiteX9" fmla="*/ 3635356 w 4403310"/>
                  <a:gd name="connsiteY9" fmla="*/ 2340614 h 2340614"/>
                  <a:gd name="connsiteX10" fmla="*/ 2263507 w 4403310"/>
                  <a:gd name="connsiteY10" fmla="*/ 2329982 h 2340614"/>
                  <a:gd name="connsiteX11" fmla="*/ 1346449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894565 w 4403310"/>
                  <a:gd name="connsiteY13" fmla="*/ 2191759 h 2340614"/>
                  <a:gd name="connsiteX14" fmla="*/ 735077 w 4403310"/>
                  <a:gd name="connsiteY14" fmla="*/ 970826 h 2340614"/>
                  <a:gd name="connsiteX15" fmla="*/ 0 w 4403310"/>
                  <a:gd name="connsiteY15" fmla="*/ 707359 h 2340614"/>
                  <a:gd name="connsiteX16" fmla="*/ 735077 w 4403310"/>
                  <a:gd name="connsiteY16" fmla="*/ 388330 h 2340614"/>
                  <a:gd name="connsiteX17" fmla="*/ 862668 w 4403310"/>
                  <a:gd name="connsiteY17" fmla="*/ 106325 h 2340614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403310 w 4403310"/>
                  <a:gd name="connsiteY5" fmla="*/ 388330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970826 h 2340614"/>
                  <a:gd name="connsiteX8" fmla="*/ 4275719 w 4403310"/>
                  <a:gd name="connsiteY8" fmla="*/ 2213024 h 2340614"/>
                  <a:gd name="connsiteX9" fmla="*/ 3635356 w 4403310"/>
                  <a:gd name="connsiteY9" fmla="*/ 2340614 h 2340614"/>
                  <a:gd name="connsiteX10" fmla="*/ 2263507 w 4403310"/>
                  <a:gd name="connsiteY10" fmla="*/ 2329982 h 2340614"/>
                  <a:gd name="connsiteX11" fmla="*/ 1346449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894565 w 4403310"/>
                  <a:gd name="connsiteY13" fmla="*/ 2191759 h 2340614"/>
                  <a:gd name="connsiteX14" fmla="*/ 735077 w 4403310"/>
                  <a:gd name="connsiteY14" fmla="*/ 970826 h 2340614"/>
                  <a:gd name="connsiteX15" fmla="*/ 0 w 4403310"/>
                  <a:gd name="connsiteY15" fmla="*/ 707359 h 2340614"/>
                  <a:gd name="connsiteX16" fmla="*/ 735077 w 4403310"/>
                  <a:gd name="connsiteY16" fmla="*/ 388330 h 2340614"/>
                  <a:gd name="connsiteX17" fmla="*/ 862668 w 4403310"/>
                  <a:gd name="connsiteY17" fmla="*/ 106325 h 2340614"/>
                  <a:gd name="connsiteX0" fmla="*/ 862668 w 4403310"/>
                  <a:gd name="connsiteY0" fmla="*/ 106325 h 2340614"/>
                  <a:gd name="connsiteX1" fmla="*/ 1346449 w 4403310"/>
                  <a:gd name="connsiteY1" fmla="*/ 0 h 2340614"/>
                  <a:gd name="connsiteX2" fmla="*/ 1346449 w 4403310"/>
                  <a:gd name="connsiteY2" fmla="*/ 0 h 2340614"/>
                  <a:gd name="connsiteX3" fmla="*/ 2263507 w 4403310"/>
                  <a:gd name="connsiteY3" fmla="*/ 0 h 2340614"/>
                  <a:gd name="connsiteX4" fmla="*/ 4009906 w 4403310"/>
                  <a:gd name="connsiteY4" fmla="*/ 10632 h 2340614"/>
                  <a:gd name="connsiteX5" fmla="*/ 4262677 w 4403310"/>
                  <a:gd name="connsiteY5" fmla="*/ 150307 h 2340614"/>
                  <a:gd name="connsiteX6" fmla="*/ 4403310 w 4403310"/>
                  <a:gd name="connsiteY6" fmla="*/ 388330 h 2340614"/>
                  <a:gd name="connsiteX7" fmla="*/ 4403310 w 4403310"/>
                  <a:gd name="connsiteY7" fmla="*/ 388330 h 2340614"/>
                  <a:gd name="connsiteX8" fmla="*/ 4403310 w 4403310"/>
                  <a:gd name="connsiteY8" fmla="*/ 970826 h 2340614"/>
                  <a:gd name="connsiteX9" fmla="*/ 4275719 w 4403310"/>
                  <a:gd name="connsiteY9" fmla="*/ 2213024 h 2340614"/>
                  <a:gd name="connsiteX10" fmla="*/ 3635356 w 4403310"/>
                  <a:gd name="connsiteY10" fmla="*/ 2340614 h 2340614"/>
                  <a:gd name="connsiteX11" fmla="*/ 2263507 w 4403310"/>
                  <a:gd name="connsiteY11" fmla="*/ 2329982 h 2340614"/>
                  <a:gd name="connsiteX12" fmla="*/ 1346449 w 4403310"/>
                  <a:gd name="connsiteY12" fmla="*/ 2329982 h 2340614"/>
                  <a:gd name="connsiteX13" fmla="*/ 1346449 w 4403310"/>
                  <a:gd name="connsiteY13" fmla="*/ 2329982 h 2340614"/>
                  <a:gd name="connsiteX14" fmla="*/ 894565 w 4403310"/>
                  <a:gd name="connsiteY14" fmla="*/ 2191759 h 2340614"/>
                  <a:gd name="connsiteX15" fmla="*/ 735077 w 4403310"/>
                  <a:gd name="connsiteY15" fmla="*/ 970826 h 2340614"/>
                  <a:gd name="connsiteX16" fmla="*/ 0 w 4403310"/>
                  <a:gd name="connsiteY16" fmla="*/ 707359 h 2340614"/>
                  <a:gd name="connsiteX17" fmla="*/ 735077 w 4403310"/>
                  <a:gd name="connsiteY17" fmla="*/ 388330 h 2340614"/>
                  <a:gd name="connsiteX18" fmla="*/ 862668 w 4403310"/>
                  <a:gd name="connsiteY18" fmla="*/ 106325 h 2340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03310" h="2340614">
                    <a:moveTo>
                      <a:pt x="862668" y="106325"/>
                    </a:moveTo>
                    <a:lnTo>
                      <a:pt x="1346449" y="0"/>
                    </a:lnTo>
                    <a:lnTo>
                      <a:pt x="1346449" y="0"/>
                    </a:lnTo>
                    <a:lnTo>
                      <a:pt x="2263507" y="0"/>
                    </a:lnTo>
                    <a:lnTo>
                      <a:pt x="4009906" y="10632"/>
                    </a:lnTo>
                    <a:cubicBezTo>
                      <a:pt x="4072898" y="78455"/>
                      <a:pt x="4199685" y="82484"/>
                      <a:pt x="4262677" y="150307"/>
                    </a:cubicBezTo>
                    <a:lnTo>
                      <a:pt x="4403310" y="388330"/>
                    </a:lnTo>
                    <a:lnTo>
                      <a:pt x="4403310" y="388330"/>
                    </a:lnTo>
                    <a:lnTo>
                      <a:pt x="4403310" y="970826"/>
                    </a:lnTo>
                    <a:lnTo>
                      <a:pt x="4275719" y="2213024"/>
                    </a:lnTo>
                    <a:cubicBezTo>
                      <a:pt x="4108338" y="2312262"/>
                      <a:pt x="3855899" y="2326437"/>
                      <a:pt x="3635356" y="2340614"/>
                    </a:cubicBezTo>
                    <a:lnTo>
                      <a:pt x="2263507" y="2329982"/>
                    </a:lnTo>
                    <a:lnTo>
                      <a:pt x="1346449" y="2329982"/>
                    </a:lnTo>
                    <a:lnTo>
                      <a:pt x="1346449" y="2329982"/>
                    </a:lnTo>
                    <a:lnTo>
                      <a:pt x="894565" y="2191759"/>
                    </a:lnTo>
                    <a:lnTo>
                      <a:pt x="735077" y="970826"/>
                    </a:lnTo>
                    <a:lnTo>
                      <a:pt x="0" y="707359"/>
                    </a:lnTo>
                    <a:lnTo>
                      <a:pt x="735077" y="388330"/>
                    </a:lnTo>
                    <a:lnTo>
                      <a:pt x="862668" y="106325"/>
                    </a:lnTo>
                    <a:close/>
                  </a:path>
                </a:pathLst>
              </a:custGeom>
              <a:noFill/>
              <a:ln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30C11AD-01E6-4B43-BD58-306B704AAEFA}"/>
                  </a:ext>
                </a:extLst>
              </p:cNvPr>
              <p:cNvGrpSpPr/>
              <p:nvPr/>
            </p:nvGrpSpPr>
            <p:grpSpPr>
              <a:xfrm>
                <a:off x="5325050" y="0"/>
                <a:ext cx="6866950" cy="3868739"/>
                <a:chOff x="5325050" y="0"/>
                <a:chExt cx="6866950" cy="3868739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4180CC26-5AFE-454C-B0FB-E95D2C2F65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3648"/>
                <a:stretch/>
              </p:blipFill>
              <p:spPr>
                <a:xfrm>
                  <a:off x="5325050" y="0"/>
                  <a:ext cx="6866950" cy="3868739"/>
                </a:xfrm>
                <a:prstGeom prst="rect">
                  <a:avLst/>
                </a:prstGeom>
              </p:spPr>
            </p:pic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94227754-D0FB-45FF-9F9F-99AB22FB29C3}"/>
                    </a:ext>
                  </a:extLst>
                </p:cNvPr>
                <p:cNvSpPr/>
                <p:nvPr/>
              </p:nvSpPr>
              <p:spPr>
                <a:xfrm>
                  <a:off x="9508252" y="85231"/>
                  <a:ext cx="2683748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ko-KR" sz="2800" b="1" cap="none" spc="0" dirty="0">
                      <a:ln w="6600">
                        <a:solidFill>
                          <a:schemeClr val="accent2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dist="38100" dir="2700000" algn="tl" rotWithShape="0">
                          <a:schemeClr val="accent2"/>
                        </a:outerShdw>
                      </a:effectLst>
                    </a:rPr>
                    <a:t>RMSE =0.2114</a:t>
                  </a:r>
                </a:p>
              </p:txBody>
            </p:sp>
          </p:grp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B60FEA-74EE-4A26-80BC-A9E991D978C2}"/>
                </a:ext>
              </a:extLst>
            </p:cNvPr>
            <p:cNvSpPr txBox="1"/>
            <p:nvPr/>
          </p:nvSpPr>
          <p:spPr>
            <a:xfrm>
              <a:off x="8577470" y="4374595"/>
              <a:ext cx="2626040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예측모델을 </a:t>
              </a:r>
              <a:r>
                <a:rPr lang="ko-KR" altLang="en-US" dirty="0" err="1"/>
                <a:t>평가할때</a:t>
              </a:r>
              <a:endParaRPr lang="en-US" altLang="ko-KR" dirty="0"/>
            </a:p>
            <a:p>
              <a:r>
                <a:rPr lang="ko-KR" altLang="en-US" dirty="0"/>
                <a:t>고려하는 성능지표는 </a:t>
              </a:r>
              <a:endParaRPr lang="en-US" altLang="ko-KR" dirty="0"/>
            </a:p>
            <a:p>
              <a:r>
                <a:rPr lang="en-US" altLang="ko-KR" dirty="0"/>
                <a:t>RMSE</a:t>
              </a:r>
              <a:r>
                <a:rPr lang="ko-KR" altLang="en-US" dirty="0"/>
                <a:t> 와 </a:t>
              </a:r>
              <a:r>
                <a:rPr lang="en-US" altLang="ko-KR" dirty="0"/>
                <a:t>MAE </a:t>
              </a:r>
              <a:r>
                <a:rPr lang="ko-KR" altLang="en-US" dirty="0"/>
                <a:t>로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 err="1"/>
                <a:t>우리모델은</a:t>
              </a:r>
              <a:r>
                <a:rPr lang="ko-KR" altLang="en-US" dirty="0"/>
                <a:t> </a:t>
              </a:r>
              <a:r>
                <a:rPr lang="en-US" altLang="ko-KR" dirty="0"/>
                <a:t>RMSE </a:t>
              </a:r>
              <a:r>
                <a:rPr lang="ko-KR" altLang="en-US" dirty="0"/>
                <a:t>평균</a:t>
              </a:r>
              <a:endParaRPr lang="en-US" altLang="ko-KR" dirty="0"/>
            </a:p>
            <a:p>
              <a:r>
                <a:rPr lang="ko-KR" altLang="en-US" dirty="0"/>
                <a:t>제곱근오차로 측정했다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4090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69344E7-DA7C-4F45-B36B-89A8420D674A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A4A2F07-4F82-49C0-8085-8E4034F988E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908FA1E-B101-4DAB-BC63-50F59C7F5A87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ACAF796-6EC3-497E-A384-2C09292086D9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7F78F46-86E6-4BB6-ACF8-71068AC944DC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CFC728-9BC9-4C5B-BDAC-93CE7A06C22D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3862BB7D-EC35-4B39-B199-A3A020D833B2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627D92D-22F2-463B-8E65-B2564171C3FB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BBDB4F0-A217-4300-AE22-4E93053FA835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2270629-DF04-4AD4-B5E8-626CAEDDB2F9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공급함수 선형회귀식 평가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EA632E-F2D6-4E83-A44A-17F98A0E23AD}"/>
              </a:ext>
            </a:extLst>
          </p:cNvPr>
          <p:cNvSpPr/>
          <p:nvPr/>
        </p:nvSpPr>
        <p:spPr>
          <a:xfrm>
            <a:off x="513486" y="2442961"/>
            <a:ext cx="11103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예측생산량 = (-3.39182057e+05)*</a:t>
            </a:r>
            <a:r>
              <a:rPr lang="ko-KR" altLang="en-US" sz="2000" b="1" dirty="0" err="1"/>
              <a:t>a</a:t>
            </a:r>
            <a:r>
              <a:rPr lang="ko-KR" altLang="en-US" sz="2000" b="1" dirty="0"/>
              <a:t> +(1.58931738e+02)*</a:t>
            </a:r>
            <a:r>
              <a:rPr lang="ko-KR" altLang="en-US" sz="2000" b="1" dirty="0" err="1"/>
              <a:t>b</a:t>
            </a:r>
            <a:r>
              <a:rPr lang="ko-KR" altLang="en-US" sz="2000" b="1" dirty="0"/>
              <a:t> + (3.17093940e+02)*c + </a:t>
            </a:r>
            <a:endParaRPr lang="en-US" altLang="ko-KR" sz="2000" b="1" dirty="0"/>
          </a:p>
          <a:p>
            <a:r>
              <a:rPr lang="en-US" altLang="ko-KR" sz="2000" b="1" dirty="0"/>
              <a:t>                  </a:t>
            </a:r>
            <a:r>
              <a:rPr lang="ko-KR" altLang="en-US" sz="2000" b="1" dirty="0"/>
              <a:t>(-1.53284147e+03)*</a:t>
            </a:r>
            <a:r>
              <a:rPr lang="ko-KR" altLang="en-US" sz="2000" b="1" dirty="0" err="1"/>
              <a:t>d</a:t>
            </a:r>
            <a:r>
              <a:rPr lang="ko-KR" altLang="en-US" sz="2000" b="1" dirty="0"/>
              <a:t> + (2.66674883e+02)*</a:t>
            </a:r>
            <a:r>
              <a:rPr lang="ko-KR" altLang="en-US" sz="2000" b="1" dirty="0" err="1"/>
              <a:t>e</a:t>
            </a:r>
            <a:r>
              <a:rPr lang="ko-KR" altLang="en-US" sz="2000" b="1" dirty="0"/>
              <a:t> + (-8.35970312e+03)*</a:t>
            </a:r>
            <a:r>
              <a:rPr lang="ko-KR" altLang="en-US" sz="2000" b="1" dirty="0" err="1"/>
              <a:t>f</a:t>
            </a:r>
            <a:r>
              <a:rPr lang="ko-KR" altLang="en-US" sz="2000" b="1" dirty="0"/>
              <a:t> +                   </a:t>
            </a:r>
            <a:endParaRPr lang="en-US" altLang="ko-KR" sz="2000" b="1" dirty="0"/>
          </a:p>
          <a:p>
            <a:r>
              <a:rPr lang="en-US" altLang="ko-KR" sz="2000" b="1" dirty="0"/>
              <a:t>                  </a:t>
            </a:r>
            <a:r>
              <a:rPr lang="ko-KR" altLang="en-US" sz="2000" b="1" dirty="0"/>
              <a:t>(4.51645957e+03)*</a:t>
            </a:r>
            <a:r>
              <a:rPr lang="ko-KR" altLang="en-US" sz="2000" b="1" dirty="0" err="1"/>
              <a:t>g</a:t>
            </a:r>
            <a:r>
              <a:rPr lang="ko-KR" altLang="en-US" sz="2000" b="1" dirty="0"/>
              <a:t> +  1265287.1815699725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E66DFD-9AE4-4814-91EF-B514138D624E}"/>
              </a:ext>
            </a:extLst>
          </p:cNvPr>
          <p:cNvSpPr/>
          <p:nvPr/>
        </p:nvSpPr>
        <p:spPr>
          <a:xfrm>
            <a:off x="6284379" y="239119"/>
            <a:ext cx="5673348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선형회귀식으로 계산된 계수와 절편을 이용해서</a:t>
            </a:r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공급함수를 만들었고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,</a:t>
            </a:r>
          </a:p>
          <a:p>
            <a:pPr algn="ctr"/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정밀한 생산량 예측을 위해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, </a:t>
            </a:r>
          </a:p>
          <a:p>
            <a:pPr algn="ctr"/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독립변수들의 조합을 사용하였다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.</a:t>
            </a:r>
            <a:r>
              <a:rPr lang="ko-KR" alt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endParaRPr lang="en-US" altLang="ko-KR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FF8620-FD3B-4A0B-AFD8-8F91157F4B7D}"/>
              </a:ext>
            </a:extLst>
          </p:cNvPr>
          <p:cNvSpPr/>
          <p:nvPr/>
        </p:nvSpPr>
        <p:spPr>
          <a:xfrm>
            <a:off x="513486" y="1864226"/>
            <a:ext cx="80308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/>
          </a:p>
          <a:p>
            <a:r>
              <a:rPr lang="ko-KR" altLang="en-US" sz="1400" dirty="0" err="1"/>
              <a:t>man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f</a:t>
            </a:r>
            <a:r>
              <a:rPr lang="ko-KR" altLang="en-US" sz="1400" dirty="0"/>
              <a:t>( </a:t>
            </a:r>
            <a:r>
              <a:rPr lang="ko-KR" altLang="en-US" sz="1400" dirty="0" err="1"/>
              <a:t>bear</a:t>
            </a:r>
            <a:r>
              <a:rPr lang="ko-KR" altLang="en-US" sz="1400" dirty="0"/>
              <a:t>,  precipitation1,2 ,insolation1, humidity1,2, PHU2 )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D9B2788-DBF9-485D-A4A4-3137913E7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317874"/>
              </p:ext>
            </p:extLst>
          </p:nvPr>
        </p:nvGraphicFramePr>
        <p:xfrm>
          <a:off x="513486" y="3700706"/>
          <a:ext cx="11042152" cy="22019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2179">
                  <a:extLst>
                    <a:ext uri="{9D8B030D-6E8A-4147-A177-3AD203B41FA5}">
                      <a16:colId xmlns:a16="http://schemas.microsoft.com/office/drawing/2014/main" val="1796838114"/>
                    </a:ext>
                  </a:extLst>
                </a:gridCol>
                <a:gridCol w="1509823">
                  <a:extLst>
                    <a:ext uri="{9D8B030D-6E8A-4147-A177-3AD203B41FA5}">
                      <a16:colId xmlns:a16="http://schemas.microsoft.com/office/drawing/2014/main" val="4101660280"/>
                    </a:ext>
                  </a:extLst>
                </a:gridCol>
                <a:gridCol w="1613338">
                  <a:extLst>
                    <a:ext uri="{9D8B030D-6E8A-4147-A177-3AD203B41FA5}">
                      <a16:colId xmlns:a16="http://schemas.microsoft.com/office/drawing/2014/main" val="1353189984"/>
                    </a:ext>
                  </a:extLst>
                </a:gridCol>
                <a:gridCol w="1792310">
                  <a:extLst>
                    <a:ext uri="{9D8B030D-6E8A-4147-A177-3AD203B41FA5}">
                      <a16:colId xmlns:a16="http://schemas.microsoft.com/office/drawing/2014/main" val="1118400000"/>
                    </a:ext>
                  </a:extLst>
                </a:gridCol>
                <a:gridCol w="1772408">
                  <a:extLst>
                    <a:ext uri="{9D8B030D-6E8A-4147-A177-3AD203B41FA5}">
                      <a16:colId xmlns:a16="http://schemas.microsoft.com/office/drawing/2014/main" val="268802038"/>
                    </a:ext>
                  </a:extLst>
                </a:gridCol>
                <a:gridCol w="1905408">
                  <a:extLst>
                    <a:ext uri="{9D8B030D-6E8A-4147-A177-3AD203B41FA5}">
                      <a16:colId xmlns:a16="http://schemas.microsoft.com/office/drawing/2014/main" val="874410669"/>
                    </a:ext>
                  </a:extLst>
                </a:gridCol>
                <a:gridCol w="2026686">
                  <a:extLst>
                    <a:ext uri="{9D8B030D-6E8A-4147-A177-3AD203B41FA5}">
                      <a16:colId xmlns:a16="http://schemas.microsoft.com/office/drawing/2014/main" val="326486331"/>
                    </a:ext>
                  </a:extLst>
                </a:gridCol>
              </a:tblGrid>
              <a:tr h="5049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조건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흉년의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기후조건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풍년의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기후조건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3. </a:t>
                      </a:r>
                      <a:r>
                        <a:rPr lang="ko-KR" altLang="en-US" sz="1600" dirty="0"/>
                        <a:t>풍년 기후  </a:t>
                      </a:r>
                      <a:r>
                        <a:rPr lang="en-US" altLang="ko-KR" sz="160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성과수비율 高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번 조건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일조량 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4.</a:t>
                      </a:r>
                      <a:r>
                        <a:rPr lang="ko-KR" altLang="en-US" sz="1600" dirty="0"/>
                        <a:t> 풍년 기후 </a:t>
                      </a:r>
                      <a:endParaRPr lang="en-US" altLang="ko-KR" sz="1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개화기강수량 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  4</a:t>
                      </a:r>
                      <a:r>
                        <a:rPr lang="ko-KR" altLang="en-US" sz="1600" dirty="0"/>
                        <a:t>번 조건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 err="1"/>
                        <a:t>개화기일조량</a:t>
                      </a:r>
                      <a:r>
                        <a:rPr lang="ko-KR" altLang="en-US" sz="1600" dirty="0"/>
                        <a:t> 多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447282"/>
                  </a:ext>
                </a:extLst>
              </a:tr>
              <a:tr h="8114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최근 흉년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2017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년과 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/>
                        <a:t>과거 흉년이던 조건의 평균을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최근 풍년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2009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년과</a:t>
                      </a:r>
                      <a:endParaRPr lang="en-US" altLang="ko-KR" sz="11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/>
                        <a:t>과거 풍년이던 조건의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평균을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생산량을 증가시키는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변수를 고려했을 때</a:t>
                      </a:r>
                      <a:endParaRPr lang="en-US" altLang="ko-KR" sz="1100" dirty="0"/>
                    </a:p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성과수비율이 높아지면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일조량이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재배조건에 중요함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강수량이 일조량과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음의 상관관계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774945"/>
                  </a:ext>
                </a:extLst>
              </a:tr>
              <a:tr h="8114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예</a:t>
                      </a:r>
                      <a:endParaRPr lang="en-US" altLang="ko-KR" sz="1600" b="1" dirty="0"/>
                    </a:p>
                    <a:p>
                      <a:pPr latinLnBrk="1"/>
                      <a:r>
                        <a:rPr lang="ko-KR" altLang="en-US" sz="1600" b="1" dirty="0"/>
                        <a:t>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633936 </a:t>
                      </a:r>
                      <a:r>
                        <a:rPr lang="ko-KR" altLang="en-US" sz="1800" dirty="0"/>
                        <a:t>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665045 </a:t>
                      </a:r>
                      <a:r>
                        <a:rPr lang="ko-KR" altLang="en-US" sz="1800" dirty="0"/>
                        <a:t>톤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698197 </a:t>
                      </a:r>
                      <a:r>
                        <a:rPr lang="ko-KR" altLang="en-US" sz="1800" dirty="0"/>
                        <a:t>톤</a:t>
                      </a:r>
                      <a:endParaRPr lang="en-US" altLang="ko-KR" sz="18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감귤생산 예측량도 증가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726220 </a:t>
                      </a:r>
                      <a:r>
                        <a:rPr lang="ko-KR" altLang="en-US" sz="1800" dirty="0"/>
                        <a:t>톤</a:t>
                      </a:r>
                    </a:p>
                    <a:p>
                      <a:pPr algn="ctr" latinLnBrk="1"/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F0000"/>
                          </a:solidFill>
                        </a:rPr>
                        <a:t>예측량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 증가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=647775 </a:t>
                      </a:r>
                      <a:r>
                        <a:rPr lang="ko-KR" altLang="en-US" sz="1800" dirty="0"/>
                        <a:t>톤</a:t>
                      </a:r>
                      <a:endParaRPr lang="en-US" altLang="ko-KR" sz="1800" dirty="0"/>
                    </a:p>
                    <a:p>
                      <a:pPr algn="ctr" latinLnBrk="1"/>
                      <a:endParaRPr lang="en-US" altLang="ko-K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= 725966 </a:t>
                      </a:r>
                      <a:r>
                        <a:rPr lang="ko-KR" altLang="en-US" sz="1800" dirty="0"/>
                        <a:t>톤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F0000"/>
                          </a:solidFill>
                        </a:rPr>
                        <a:t>예측량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 증가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91084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1E4F6CC-5EEB-427E-AD4D-F9375D3D97BA}"/>
              </a:ext>
            </a:extLst>
          </p:cNvPr>
          <p:cNvSpPr txBox="1"/>
          <p:nvPr/>
        </p:nvSpPr>
        <p:spPr>
          <a:xfrm>
            <a:off x="1386189" y="6119704"/>
            <a:ext cx="1030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흉년 더미변수와 풍년 더미변수를 모델링에 넣지 못해서</a:t>
            </a:r>
            <a:r>
              <a:rPr lang="en-US" altLang="ko-KR" dirty="0"/>
              <a:t>,  </a:t>
            </a:r>
            <a:r>
              <a:rPr lang="ko-KR" altLang="en-US" dirty="0"/>
              <a:t>배제한 후 랜덤으로 기후조건을 가정함 </a:t>
            </a:r>
          </a:p>
        </p:txBody>
      </p:sp>
    </p:spTree>
    <p:extLst>
      <p:ext uri="{BB962C8B-B14F-4D97-AF65-F5344CB8AC3E}">
        <p14:creationId xmlns:p14="http://schemas.microsoft.com/office/powerpoint/2010/main" val="375225533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132187" y="2849598"/>
            <a:ext cx="295465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수요량</a:t>
            </a:r>
            <a:endParaRPr kumimoji="1" lang="en-US" altLang="ko-K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</a:endParaRPr>
          </a:p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예측모델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254552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2933055"/>
            <a:ext cx="5305570" cy="3808705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92310" y="2464681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87014" y="2464681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69061" y="2326291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용어 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3581133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2916481"/>
            <a:ext cx="5305570" cy="3808701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80" y="2282123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77006" y="3799982"/>
          <a:ext cx="3598236" cy="2616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pic>
        <p:nvPicPr>
          <p:cNvPr id="26" name="Picture 2" descr="http://cfile7.uf.tistory.com/image/1752EF404E304FCB0333A6">
            <a:extLst>
              <a:ext uri="{FF2B5EF4-FFF2-40B4-BE49-F238E27FC236}">
                <a16:creationId xmlns:a16="http://schemas.microsoft.com/office/drawing/2014/main" id="{EB3A4359-DB15-4C67-B49D-EA94A79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066" y="2272387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4CF10E-5B44-4EE8-932B-95F5C03B494F}"/>
              </a:ext>
            </a:extLst>
          </p:cNvPr>
          <p:cNvSpPr/>
          <p:nvPr/>
        </p:nvSpPr>
        <p:spPr>
          <a:xfrm>
            <a:off x="406401" y="237753"/>
            <a:ext cx="21932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수요</a:t>
            </a:r>
            <a:r>
              <a:rPr lang="ko-KR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함수</a:t>
            </a:r>
            <a:endParaRPr lang="en-US" altLang="ko-KR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206831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 소비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0B326A71-0970-40D8-8F12-515DCF4F9466}"/>
              </a:ext>
            </a:extLst>
          </p:cNvPr>
          <p:cNvSpPr/>
          <p:nvPr/>
        </p:nvSpPr>
        <p:spPr>
          <a:xfrm>
            <a:off x="513486" y="1817131"/>
            <a:ext cx="5498431" cy="685800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62329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DAB750B-1B41-47D3-A9CE-32554D957298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025011"/>
                <a:chOff x="1738086" y="305207"/>
                <a:chExt cx="6270343" cy="1025011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442EA1C-89D2-42AC-99D3-E530F684997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분석결과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7B5614-1317-4453-9623-220F138F3B1E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CCC4A5-CC9F-4F57-84DD-E48B05365CB0}"/>
              </a:ext>
            </a:extLst>
          </p:cNvPr>
          <p:cNvSpPr txBox="1"/>
          <p:nvPr/>
        </p:nvSpPr>
        <p:spPr>
          <a:xfrm>
            <a:off x="2031993" y="967639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감귤소비 분석결과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58747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15BF50-4338-4977-89E7-B9BD3F735145}"/>
              </a:ext>
            </a:extLst>
          </p:cNvPr>
          <p:cNvGrpSpPr/>
          <p:nvPr/>
        </p:nvGrpSpPr>
        <p:grpSpPr>
          <a:xfrm>
            <a:off x="406401" y="-38000"/>
            <a:ext cx="4673599" cy="1862048"/>
            <a:chOff x="43544" y="-114790"/>
            <a:chExt cx="4673599" cy="186204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46785D-357E-45F8-9D01-C3ED5DD3C81A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24003B5-35E3-4B2E-9E5C-8781DF1B928F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4D38D40-E6C8-469F-A884-8C56F583AAB5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E966ACF-61E7-4F0C-B336-24790316C4C1}"/>
                </a:ext>
              </a:extLst>
            </p:cNvPr>
            <p:cNvGrpSpPr/>
            <p:nvPr/>
          </p:nvGrpSpPr>
          <p:grpSpPr>
            <a:xfrm>
              <a:off x="101600" y="-114790"/>
              <a:ext cx="4615543" cy="1862048"/>
              <a:chOff x="170551" y="-79634"/>
              <a:chExt cx="4615543" cy="186204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AA4E5B-E24F-4C79-B0FE-6194BFBCAEF1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05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42EA1C-89D2-42AC-99D3-E530F6849972}"/>
                  </a:ext>
                </a:extLst>
              </p:cNvPr>
              <p:cNvSpPr txBox="1"/>
              <p:nvPr/>
            </p:nvSpPr>
            <p:spPr>
              <a:xfrm>
                <a:off x="1738090" y="305207"/>
                <a:ext cx="304800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출처</a:t>
                </a:r>
                <a:endParaRPr lang="en-US" altLang="ko-KR" sz="40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</p:grp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57BBED8D-9B8A-4911-BD52-AD5A1753E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155" y="5233966"/>
            <a:ext cx="4130331" cy="141342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0D1B2F3-E7BD-41CD-AA31-890CFEE13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910" y="1366997"/>
            <a:ext cx="4801363" cy="2490933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2ADC4922-0C79-42F9-B034-6C19D28967F5}"/>
              </a:ext>
            </a:extLst>
          </p:cNvPr>
          <p:cNvGrpSpPr/>
          <p:nvPr/>
        </p:nvGrpSpPr>
        <p:grpSpPr>
          <a:xfrm>
            <a:off x="696834" y="1597246"/>
            <a:ext cx="7835901" cy="5649435"/>
            <a:chOff x="701812" y="1559602"/>
            <a:chExt cx="7835901" cy="564943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C614222-074F-492C-BF1F-850FFE178637}"/>
                </a:ext>
              </a:extLst>
            </p:cNvPr>
            <p:cNvSpPr txBox="1"/>
            <p:nvPr/>
          </p:nvSpPr>
          <p:spPr>
            <a:xfrm>
              <a:off x="701812" y="1730614"/>
              <a:ext cx="7835901" cy="5478423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r>
                <a:rPr lang="ko-KR" altLang="en-US" sz="2000" dirty="0"/>
                <a:t>기상청</a:t>
              </a:r>
            </a:p>
            <a:p>
              <a:r>
                <a:rPr lang="en-US" altLang="ko-KR" sz="2000" dirty="0"/>
                <a:t>https://www.weather.go.kr/</a:t>
              </a:r>
            </a:p>
            <a:p>
              <a:endParaRPr lang="en-US" altLang="ko-KR" sz="2000" dirty="0"/>
            </a:p>
            <a:p>
              <a:r>
                <a:rPr lang="ko-KR" altLang="en-US" sz="2000" dirty="0"/>
                <a:t>통계청</a:t>
              </a:r>
            </a:p>
            <a:p>
              <a:r>
                <a:rPr lang="en-US" altLang="ko-KR" sz="2000" dirty="0"/>
                <a:t>http://www.kostat.go.kr/</a:t>
              </a:r>
            </a:p>
            <a:p>
              <a:endParaRPr lang="en-US" altLang="ko-KR" sz="2000" dirty="0"/>
            </a:p>
            <a:p>
              <a:r>
                <a:rPr lang="ko-KR" altLang="en-US" sz="2000" dirty="0"/>
                <a:t>농림축산식품</a:t>
              </a:r>
            </a:p>
            <a:p>
              <a:r>
                <a:rPr lang="en-US" altLang="ko-KR" sz="2000" dirty="0"/>
                <a:t>http://www.mafra.go.kr/</a:t>
              </a:r>
            </a:p>
            <a:p>
              <a:endParaRPr lang="en-US" altLang="ko-KR" sz="2000" dirty="0"/>
            </a:p>
            <a:p>
              <a:r>
                <a:rPr lang="ko-KR" altLang="en-US" sz="2000" dirty="0"/>
                <a:t>농촌진흥청</a:t>
              </a:r>
            </a:p>
            <a:p>
              <a:r>
                <a:rPr lang="en-US" altLang="ko-KR" sz="2000" dirty="0"/>
                <a:t>http://www.rda.go.kr/</a:t>
              </a:r>
            </a:p>
            <a:p>
              <a:endParaRPr lang="en-US" altLang="ko-KR" sz="2000" dirty="0"/>
            </a:p>
            <a:p>
              <a:r>
                <a:rPr lang="ko-KR" altLang="en-US" sz="2000" dirty="0" err="1"/>
                <a:t>국가농식품통계</a:t>
              </a:r>
              <a:endParaRPr lang="ko-KR" altLang="en-US" sz="2000" dirty="0"/>
            </a:p>
            <a:p>
              <a:r>
                <a:rPr lang="en-US" altLang="ko-KR" sz="2000" dirty="0"/>
                <a:t>http://www.kass.mafra.go.kr</a:t>
              </a:r>
            </a:p>
            <a:p>
              <a:endParaRPr lang="en-US" altLang="ko-KR" sz="2000" dirty="0"/>
            </a:p>
            <a:p>
              <a:endParaRPr lang="en-US" altLang="ko-KR" sz="2000" dirty="0"/>
            </a:p>
            <a:p>
              <a:endParaRPr lang="en-US" altLang="ko-KR" sz="2000" dirty="0"/>
            </a:p>
            <a:p>
              <a:r>
                <a:rPr lang="ko-KR" altLang="en-US" sz="2000" dirty="0" err="1"/>
                <a:t>국가통계포털</a:t>
              </a:r>
              <a:endParaRPr lang="ko-KR" altLang="en-US" sz="2000" dirty="0"/>
            </a:p>
            <a:p>
              <a:r>
                <a:rPr lang="en-US" altLang="ko-KR" sz="2000" dirty="0"/>
                <a:t>https://www.kosis.kr/</a:t>
              </a:r>
            </a:p>
            <a:p>
              <a:endParaRPr lang="en-US" altLang="ko-KR" sz="2000" dirty="0"/>
            </a:p>
            <a:p>
              <a:r>
                <a:rPr lang="ko-KR" altLang="en-US" sz="2000" dirty="0"/>
                <a:t>농사로</a:t>
              </a:r>
            </a:p>
            <a:p>
              <a:r>
                <a:rPr lang="en-US" altLang="ko-KR" sz="2000" dirty="0"/>
                <a:t>www.nongsaro.go.kr</a:t>
              </a:r>
            </a:p>
            <a:p>
              <a:endParaRPr lang="en-US" altLang="ko-KR" sz="2000" dirty="0"/>
            </a:p>
            <a:p>
              <a:endParaRPr lang="en-US" altLang="ko-KR" sz="2000" dirty="0"/>
            </a:p>
            <a:p>
              <a:r>
                <a:rPr lang="ko-KR" altLang="en-US" sz="2000" dirty="0"/>
                <a:t>제주도감귤출하</a:t>
              </a:r>
            </a:p>
            <a:p>
              <a:r>
                <a:rPr lang="en-US" altLang="ko-KR" sz="2000" dirty="0"/>
                <a:t>http://www.citrus.or.kr/</a:t>
              </a:r>
              <a:endParaRPr lang="ko-KR" altLang="en-US" sz="2000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F58CBCC-9189-4550-A3B3-B667FEE0C7A5}"/>
                </a:ext>
              </a:extLst>
            </p:cNvPr>
            <p:cNvGrpSpPr/>
            <p:nvPr/>
          </p:nvGrpSpPr>
          <p:grpSpPr>
            <a:xfrm>
              <a:off x="749442" y="1559602"/>
              <a:ext cx="6226417" cy="4236243"/>
              <a:chOff x="749442" y="1559602"/>
              <a:chExt cx="6226417" cy="423624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FB109602-4F42-429F-88D3-5C8A3C610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1159" y="3406411"/>
                <a:ext cx="2854700" cy="843414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456FD04-3242-4316-8F74-18065C8DBE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9442" y="3436758"/>
                <a:ext cx="1743215" cy="516042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CA4B385-6DF7-49D1-9878-89CC73A20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50446" y="2432206"/>
                <a:ext cx="1645554" cy="597677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3D9D66D-4F61-4F22-9D7C-CBA94F337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9442" y="2432206"/>
                <a:ext cx="1162205" cy="61528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E5A84034-A8B1-4579-B357-7BB718431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5206" y="5262152"/>
                <a:ext cx="3093753" cy="533693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5564E90-F304-4753-92E6-C2AF133848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7540" y="4406519"/>
                <a:ext cx="1370036" cy="444336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018AA48E-94D5-4862-B606-0DDCFC870C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98352" y="1559602"/>
                <a:ext cx="1695372" cy="513981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DE617521-D232-4E3B-B4A2-C274CAA87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7540" y="1670251"/>
                <a:ext cx="1124107" cy="457264"/>
              </a:xfrm>
              <a:prstGeom prst="rect">
                <a:avLst/>
              </a:prstGeom>
            </p:spPr>
          </p:pic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EE70104C-B011-435F-83F3-4D9517C7C7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45673" y="3596474"/>
            <a:ext cx="3369149" cy="323438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0833185-CFC3-49D3-A2BA-AB3024337D5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2386" t="11858" r="-755"/>
          <a:stretch/>
        </p:blipFill>
        <p:spPr>
          <a:xfrm>
            <a:off x="7433578" y="56061"/>
            <a:ext cx="4326642" cy="257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832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1455" y="2280668"/>
            <a:ext cx="23230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Thank</a:t>
            </a:r>
          </a:p>
          <a:p>
            <a:r>
              <a:rPr kumimoji="1" lang="en-US" altLang="ko-KR" sz="8000" dirty="0">
                <a:solidFill>
                  <a:srgbClr val="FFC000"/>
                </a:solidFill>
                <a:latin typeface="Giddyup Std" charset="0"/>
                <a:ea typeface="Giddyup Std" charset="0"/>
                <a:cs typeface="Giddyup Std" charset="0"/>
              </a:rPr>
              <a:t>YOU</a:t>
            </a:r>
            <a:endParaRPr kumimoji="1" lang="ko-KR" altLang="en-US" sz="8000" dirty="0">
              <a:solidFill>
                <a:srgbClr val="FFC000"/>
              </a:solidFill>
              <a:latin typeface="Giddyup Std" charset="0"/>
              <a:ea typeface="Giddyup Std" charset="0"/>
              <a:cs typeface="Giddyup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4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8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3000489-11DF-4C16-BE0A-1CF217339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t="9874" r="38636" b="36450"/>
          <a:stretch/>
        </p:blipFill>
        <p:spPr>
          <a:xfrm>
            <a:off x="-110871" y="-60500"/>
            <a:ext cx="1843756" cy="2054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079FB3-F5E5-429E-95EA-D876C436DA0F}"/>
              </a:ext>
            </a:extLst>
          </p:cNvPr>
          <p:cNvSpPr txBox="1"/>
          <p:nvPr/>
        </p:nvSpPr>
        <p:spPr>
          <a:xfrm>
            <a:off x="526144" y="1399810"/>
            <a:ext cx="6487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rPr>
              <a:t>CONTENTS.</a:t>
            </a:r>
            <a:endParaRPr lang="ko-KR" altLang="en-US" sz="8000" dirty="0">
              <a:ln>
                <a:solidFill>
                  <a:schemeClr val="bg1">
                    <a:alpha val="7000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1훈점보맘보 B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77A53-5D5F-4A6D-9EBE-262A3649DCF2}"/>
              </a:ext>
            </a:extLst>
          </p:cNvPr>
          <p:cNvGrpSpPr/>
          <p:nvPr/>
        </p:nvGrpSpPr>
        <p:grpSpPr>
          <a:xfrm>
            <a:off x="736604" y="2928242"/>
            <a:ext cx="2627086" cy="1704213"/>
            <a:chOff x="827315" y="2449271"/>
            <a:chExt cx="2627086" cy="17042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296C87-879B-4E1F-95E7-BE12B9632991}"/>
                </a:ext>
              </a:extLst>
            </p:cNvPr>
            <p:cNvSpPr txBox="1"/>
            <p:nvPr/>
          </p:nvSpPr>
          <p:spPr>
            <a:xfrm>
              <a:off x="13135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01.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FDA5DF-5C24-4F20-87D2-CB83A0AB2B5F}"/>
                </a:ext>
              </a:extLst>
            </p:cNvPr>
            <p:cNvSpPr txBox="1"/>
            <p:nvPr/>
          </p:nvSpPr>
          <p:spPr>
            <a:xfrm>
              <a:off x="827315" y="3507153"/>
              <a:ext cx="2627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분석배경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3452E3-FE65-4104-B514-B022E360131F}"/>
              </a:ext>
            </a:extLst>
          </p:cNvPr>
          <p:cNvGrpSpPr/>
          <p:nvPr/>
        </p:nvGrpSpPr>
        <p:grpSpPr>
          <a:xfrm>
            <a:off x="3769079" y="2928242"/>
            <a:ext cx="2393306" cy="1704213"/>
            <a:chOff x="863542" y="2449271"/>
            <a:chExt cx="2393306" cy="17042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4807-5F9E-4DC9-B635-8F2D5F0FFF73}"/>
                </a:ext>
              </a:extLst>
            </p:cNvPr>
            <p:cNvSpPr txBox="1"/>
            <p:nvPr/>
          </p:nvSpPr>
          <p:spPr>
            <a:xfrm>
              <a:off x="1008744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02.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03B42-FD18-4508-8152-B5A205216B23}"/>
                </a:ext>
              </a:extLst>
            </p:cNvPr>
            <p:cNvSpPr txBox="1"/>
            <p:nvPr/>
          </p:nvSpPr>
          <p:spPr>
            <a:xfrm>
              <a:off x="863542" y="3507153"/>
              <a:ext cx="23933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분석과정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5E4B11-D672-492F-9761-3C64A847BBE1}"/>
              </a:ext>
            </a:extLst>
          </p:cNvPr>
          <p:cNvGrpSpPr/>
          <p:nvPr/>
        </p:nvGrpSpPr>
        <p:grpSpPr>
          <a:xfrm>
            <a:off x="6674613" y="2928242"/>
            <a:ext cx="2464970" cy="1704213"/>
            <a:chOff x="1051162" y="2449271"/>
            <a:chExt cx="2464970" cy="17042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3EB324-95F2-46C8-B299-47F3A5E9A0BD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03.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0B11AB-C95F-49AA-A304-BEE60A002607}"/>
                </a:ext>
              </a:extLst>
            </p:cNvPr>
            <p:cNvSpPr txBox="1"/>
            <p:nvPr/>
          </p:nvSpPr>
          <p:spPr>
            <a:xfrm>
              <a:off x="1051162" y="3507153"/>
              <a:ext cx="2464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분석결과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99147A-8854-4D52-AAF9-A9A525D5980C}"/>
              </a:ext>
            </a:extLst>
          </p:cNvPr>
          <p:cNvSpPr/>
          <p:nvPr/>
        </p:nvSpPr>
        <p:spPr>
          <a:xfrm>
            <a:off x="667657" y="2815771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922D74-16EF-46C8-B202-FBB6EAD521AD}"/>
              </a:ext>
            </a:extLst>
          </p:cNvPr>
          <p:cNvSpPr/>
          <p:nvPr/>
        </p:nvSpPr>
        <p:spPr>
          <a:xfrm>
            <a:off x="667657" y="4701383"/>
            <a:ext cx="11016345" cy="5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Impact" panose="020B080603090205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56D35C-E601-4D1A-A4D3-13DF4604D1A8}"/>
              </a:ext>
            </a:extLst>
          </p:cNvPr>
          <p:cNvCxnSpPr/>
          <p:nvPr/>
        </p:nvCxnSpPr>
        <p:spPr>
          <a:xfrm>
            <a:off x="667657" y="2743199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E44F-771C-4C68-9B60-2024C128E13A}"/>
              </a:ext>
            </a:extLst>
          </p:cNvPr>
          <p:cNvCxnSpPr/>
          <p:nvPr/>
        </p:nvCxnSpPr>
        <p:spPr>
          <a:xfrm>
            <a:off x="667657" y="4891314"/>
            <a:ext cx="11016345" cy="0"/>
          </a:xfrm>
          <a:prstGeom prst="line">
            <a:avLst/>
          </a:prstGeom>
          <a:ln w="1905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AF76DA-56E8-4CD9-BEB8-92923D64A99F}"/>
              </a:ext>
            </a:extLst>
          </p:cNvPr>
          <p:cNvGrpSpPr/>
          <p:nvPr/>
        </p:nvGrpSpPr>
        <p:grpSpPr>
          <a:xfrm>
            <a:off x="9521687" y="2921618"/>
            <a:ext cx="2294832" cy="1704213"/>
            <a:chOff x="1221300" y="2449271"/>
            <a:chExt cx="2294832" cy="17042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1FF484-543C-40BF-A0A3-D4E16A74001A}"/>
                </a:ext>
              </a:extLst>
            </p:cNvPr>
            <p:cNvSpPr txBox="1"/>
            <p:nvPr/>
          </p:nvSpPr>
          <p:spPr>
            <a:xfrm>
              <a:off x="1294272" y="2449271"/>
              <a:ext cx="170542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04.</a:t>
              </a:r>
              <a:endParaRPr lang="ko-KR" altLang="en-US" sz="66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1훈점보맘보 B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43933-40EA-4AD5-AF99-0C1CD5137193}"/>
                </a:ext>
              </a:extLst>
            </p:cNvPr>
            <p:cNvSpPr txBox="1"/>
            <p:nvPr/>
          </p:nvSpPr>
          <p:spPr>
            <a:xfrm>
              <a:off x="1221300" y="3507153"/>
              <a:ext cx="22948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  <a:ea typeface="1훈점보맘보 B" panose="02020603020101020101" pitchFamily="18" charset="-127"/>
                </a:rPr>
                <a:t>결론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957FF5-58A5-4B65-85FA-1A9A8B6D392E}"/>
              </a:ext>
            </a:extLst>
          </p:cNvPr>
          <p:cNvSpPr/>
          <p:nvPr/>
        </p:nvSpPr>
        <p:spPr>
          <a:xfrm>
            <a:off x="0" y="4948478"/>
            <a:ext cx="121879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분석목적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데이터설명 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데이터시각화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분석개요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분류모형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	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생산량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소비량 예측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			    				           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분석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차별점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및 한계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107332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F2D090-EA5F-4EC5-9889-B8760EC4315D}"/>
              </a:ext>
            </a:extLst>
          </p:cNvPr>
          <p:cNvSpPr/>
          <p:nvPr/>
        </p:nvSpPr>
        <p:spPr>
          <a:xfrm>
            <a:off x="89259" y="236166"/>
            <a:ext cx="5275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감귤산업의 </a:t>
            </a:r>
            <a:r>
              <a: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현재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2CC376-2332-41FC-BB49-5774AB25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" y="1787088"/>
            <a:ext cx="4794063" cy="43012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7CB87A-A415-4E0B-958B-0456D5576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676640">
            <a:off x="3565551" y="1715509"/>
            <a:ext cx="4873608" cy="34269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27001A-F60B-45E7-80EC-2018471F8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747" y="269629"/>
            <a:ext cx="4706333" cy="3034919"/>
          </a:xfrm>
          <a:prstGeom prst="rect">
            <a:avLst/>
          </a:prstGeom>
        </p:spPr>
      </p:pic>
      <p:pic>
        <p:nvPicPr>
          <p:cNvPr id="16" name="Picture 4" descr="감귤가격 성난 농민들에 대한 이미지 검색결과">
            <a:extLst>
              <a:ext uri="{FF2B5EF4-FFF2-40B4-BE49-F238E27FC236}">
                <a16:creationId xmlns:a16="http://schemas.microsoft.com/office/drawing/2014/main" id="{A6666728-8600-49FF-AAB5-EF61BF2F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47" y="3367003"/>
            <a:ext cx="5370873" cy="32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C917DE-B590-4BB2-92B0-309F8CFA8B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630876">
            <a:off x="8824696" y="902599"/>
            <a:ext cx="3421185" cy="32534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658EA7FA-0643-4651-A8E3-F1792F2C7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26"/>
          <a:stretch/>
        </p:blipFill>
        <p:spPr>
          <a:xfrm>
            <a:off x="6850511" y="745439"/>
            <a:ext cx="5071452" cy="176285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A8F8E93-4D86-49EC-88C1-08CD69FD5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89" y="3576483"/>
            <a:ext cx="1173805" cy="136058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>
            <a:off x="4379851" y="2634411"/>
            <a:ext cx="3553937" cy="3725128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F3A700-3D29-4125-85DA-84C4C4120104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19FBF93-8E80-4F34-8A83-2137521C4B63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A9BFD4-70E7-4FE7-92C4-0137B1E622A4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276946-BC9C-417B-83AC-78B8391F770A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9327A4A-D135-4A11-BEEC-914C4072549E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E7D52-4095-43F6-9245-E39FD7013BA7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204F225-9935-467E-8FDD-A3E01358BABA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03351BB-8B06-4EF1-A8D2-24EDB074DCD2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PROBLEM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E6FA13-0810-46EE-B1B7-76B0EB108E9E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문제정의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2461876"/>
            <a:ext cx="5689599" cy="144764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6096001" y="2471815"/>
            <a:ext cx="5595248" cy="132779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220929" y="893755"/>
            <a:ext cx="2107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NOW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E8864B-4ABA-4F58-A6D6-6830B3370F83}"/>
              </a:ext>
            </a:extLst>
          </p:cNvPr>
          <p:cNvGrpSpPr/>
          <p:nvPr/>
        </p:nvGrpSpPr>
        <p:grpSpPr>
          <a:xfrm>
            <a:off x="646044" y="2634411"/>
            <a:ext cx="3553937" cy="3725128"/>
            <a:chOff x="843630" y="3080523"/>
            <a:chExt cx="2376725" cy="309073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1EB4E38-D6B4-4ADA-B1CA-5696AD94025A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CDE9FF8-180C-4B3D-952D-F7E8461AE596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A994F0-7CA2-486B-B554-62C86A350F3A}"/>
              </a:ext>
            </a:extLst>
          </p:cNvPr>
          <p:cNvGrpSpPr/>
          <p:nvPr/>
        </p:nvGrpSpPr>
        <p:grpSpPr>
          <a:xfrm>
            <a:off x="8113658" y="2634411"/>
            <a:ext cx="3553937" cy="3725128"/>
            <a:chOff x="843630" y="3080523"/>
            <a:chExt cx="2376725" cy="309073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FCCB1A-B98C-44B3-A989-CA928B0E7C75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BE7374E-3D95-4893-9F04-F0FB52677337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5719618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65922" y="2745486"/>
            <a:ext cx="348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안정적 감귤생산량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줄어들고 있는 과실소비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8CEDE-7C07-4AEC-BF78-EA78CA031ACD}"/>
              </a:ext>
            </a:extLst>
          </p:cNvPr>
          <p:cNvSpPr txBox="1"/>
          <p:nvPr/>
        </p:nvSpPr>
        <p:spPr>
          <a:xfrm>
            <a:off x="4687960" y="271743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전국 감귤산업 중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제주감귤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99.8%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C51B55-758B-4554-8CDC-2F3532505E63}"/>
              </a:ext>
            </a:extLst>
          </p:cNvPr>
          <p:cNvSpPr txBox="1"/>
          <p:nvPr/>
        </p:nvSpPr>
        <p:spPr>
          <a:xfrm>
            <a:off x="8421766" y="2703147"/>
            <a:ext cx="292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생산은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이미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포화상태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0CAF2-4687-4786-919C-0F477C2692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14" t="60941" r="13750" b="10214"/>
          <a:stretch/>
        </p:blipFill>
        <p:spPr>
          <a:xfrm>
            <a:off x="872836" y="4802301"/>
            <a:ext cx="2878282" cy="83099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673CF7A-8BD6-4457-9450-0DC367790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737" y="4134670"/>
            <a:ext cx="1091381" cy="83099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BF43F91-A942-42F2-AF25-02C096692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2181" y="3598353"/>
            <a:ext cx="2804740" cy="201006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6AEC15A-CAFE-44E9-A547-6F9F1CFA3706}"/>
              </a:ext>
            </a:extLst>
          </p:cNvPr>
          <p:cNvSpPr/>
          <p:nvPr/>
        </p:nvSpPr>
        <p:spPr>
          <a:xfrm>
            <a:off x="6324942" y="4538539"/>
            <a:ext cx="1177294" cy="185434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각형 43">
            <a:extLst>
              <a:ext uri="{FF2B5EF4-FFF2-40B4-BE49-F238E27FC236}">
                <a16:creationId xmlns:a16="http://schemas.microsoft.com/office/drawing/2014/main" id="{147D804D-5B85-4BC2-8F54-BE753C454CBC}"/>
              </a:ext>
            </a:extLst>
          </p:cNvPr>
          <p:cNvSpPr/>
          <p:nvPr/>
        </p:nvSpPr>
        <p:spPr>
          <a:xfrm>
            <a:off x="5235021" y="167943"/>
            <a:ext cx="6756515" cy="590522"/>
          </a:xfrm>
          <a:prstGeom prst="homePlate">
            <a:avLst/>
          </a:prstGeom>
          <a:solidFill>
            <a:srgbClr val="FD9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년간 등락하며 </a:t>
            </a:r>
            <a:r>
              <a:rPr lang="ko-KR" altLang="en-US" b="1" dirty="0">
                <a:solidFill>
                  <a:schemeClr val="tx1"/>
                </a:solidFill>
              </a:rPr>
              <a:t>감귤재배면적</a:t>
            </a:r>
            <a:r>
              <a:rPr lang="ko-KR" altLang="en-US" dirty="0"/>
              <a:t>과 생산량은 </a:t>
            </a:r>
            <a:r>
              <a:rPr lang="ko-KR" altLang="en-US" dirty="0">
                <a:solidFill>
                  <a:schemeClr val="tx1"/>
                </a:solidFill>
              </a:rPr>
              <a:t>안정적인 상태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96D16F7-82D9-4A18-A1D7-D8C2132DC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619" y="3811393"/>
            <a:ext cx="2024830" cy="1541743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53CDB9-CF36-432C-B6CC-49C36A44EB28}"/>
              </a:ext>
            </a:extLst>
          </p:cNvPr>
          <p:cNvSpPr/>
          <p:nvPr/>
        </p:nvSpPr>
        <p:spPr>
          <a:xfrm>
            <a:off x="10424695" y="3950004"/>
            <a:ext cx="104387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생과류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ko-KR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가공류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en-US" altLang="ko-KR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3807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3F2FEB-9F3F-481B-900A-5FD07CB13764}"/>
              </a:ext>
            </a:extLst>
          </p:cNvPr>
          <p:cNvSpPr txBox="1"/>
          <p:nvPr/>
        </p:nvSpPr>
        <p:spPr>
          <a:xfrm>
            <a:off x="1007298" y="2501479"/>
            <a:ext cx="584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PPT </a:t>
            </a:r>
            <a:r>
              <a:rPr lang="ko-KR" altLang="en-US" sz="5400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템플릿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17174C-5D0D-40E4-917D-1497F6B84FBA}"/>
              </a:ext>
            </a:extLst>
          </p:cNvPr>
          <p:cNvGrpSpPr/>
          <p:nvPr/>
        </p:nvGrpSpPr>
        <p:grpSpPr>
          <a:xfrm>
            <a:off x="540327" y="1970949"/>
            <a:ext cx="2826328" cy="3156739"/>
            <a:chOff x="540327" y="1394479"/>
            <a:chExt cx="2826328" cy="315673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D5235B-E586-4E2B-9AE7-903C5A1CDD07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2F518CB-F53A-4081-BB1B-EA072DEA7329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공급 예상모형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B38D1D-CCD5-4CA0-8A28-AD35E07C5234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</a:rPr>
                <a:t>농업전수조사자료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B79B3B-1B87-4045-B642-539729F7525E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기상청 자료</a:t>
              </a:r>
            </a:p>
          </p:txBody>
        </p:sp>
        <p:sp>
          <p:nvSpPr>
            <p:cNvPr id="20" name="십자형 19">
              <a:extLst>
                <a:ext uri="{FF2B5EF4-FFF2-40B4-BE49-F238E27FC236}">
                  <a16:creationId xmlns:a16="http://schemas.microsoft.com/office/drawing/2014/main" id="{2671CFDB-9FD9-4BF9-8949-55E5D91471F4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칠각형 20">
            <a:extLst>
              <a:ext uri="{FF2B5EF4-FFF2-40B4-BE49-F238E27FC236}">
                <a16:creationId xmlns:a16="http://schemas.microsoft.com/office/drawing/2014/main" id="{8C6F4A54-B74A-4DFC-AF10-00BBC98412ED}"/>
              </a:ext>
            </a:extLst>
          </p:cNvPr>
          <p:cNvSpPr/>
          <p:nvPr/>
        </p:nvSpPr>
        <p:spPr>
          <a:xfrm>
            <a:off x="4349918" y="1844558"/>
            <a:ext cx="3308059" cy="3688773"/>
          </a:xfrm>
          <a:prstGeom prst="heptagon">
            <a:avLst/>
          </a:prstGeom>
          <a:solidFill>
            <a:srgbClr val="FD9D3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44D2C075-E134-412F-8E9B-D2DA4F1A599B}"/>
              </a:ext>
            </a:extLst>
          </p:cNvPr>
          <p:cNvSpPr/>
          <p:nvPr/>
        </p:nvSpPr>
        <p:spPr>
          <a:xfrm rot="2708397">
            <a:off x="3983959" y="1851205"/>
            <a:ext cx="727364" cy="841664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id="{2DA11511-2E5F-4583-A808-5E25A78421B2}"/>
              </a:ext>
            </a:extLst>
          </p:cNvPr>
          <p:cNvSpPr/>
          <p:nvPr/>
        </p:nvSpPr>
        <p:spPr>
          <a:xfrm rot="19349942" flipH="1" flipV="1">
            <a:off x="7352988" y="1889179"/>
            <a:ext cx="657686" cy="79475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D73E61-31D0-402A-A9E6-2D79A92D4EB0}"/>
              </a:ext>
            </a:extLst>
          </p:cNvPr>
          <p:cNvGrpSpPr/>
          <p:nvPr/>
        </p:nvGrpSpPr>
        <p:grpSpPr>
          <a:xfrm>
            <a:off x="8600872" y="1970949"/>
            <a:ext cx="2826328" cy="3156739"/>
            <a:chOff x="540327" y="1394479"/>
            <a:chExt cx="2826328" cy="315673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7A5740-501D-4566-8C8F-21D4A13B4272}"/>
                </a:ext>
              </a:extLst>
            </p:cNvPr>
            <p:cNvSpPr/>
            <p:nvPr/>
          </p:nvSpPr>
          <p:spPr>
            <a:xfrm>
              <a:off x="540327" y="1662545"/>
              <a:ext cx="2826328" cy="28886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18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485704-9C08-41FE-942E-32C7010BDC6F}"/>
                </a:ext>
              </a:extLst>
            </p:cNvPr>
            <p:cNvSpPr/>
            <p:nvPr/>
          </p:nvSpPr>
          <p:spPr>
            <a:xfrm>
              <a:off x="898813" y="3708917"/>
              <a:ext cx="2109355" cy="6302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수요 예상모형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E9B9197-BBA9-4897-B4BD-0BD5F18016F0}"/>
                </a:ext>
              </a:extLst>
            </p:cNvPr>
            <p:cNvSpPr/>
            <p:nvPr/>
          </p:nvSpPr>
          <p:spPr>
            <a:xfrm>
              <a:off x="880491" y="1394479"/>
              <a:ext cx="2109355" cy="7231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9D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accent2">
                      <a:lumMod val="75000"/>
                    </a:schemeClr>
                  </a:solidFill>
                </a:rPr>
                <a:t>농식품부조사자료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9809E1-A7BD-49EC-8435-6CC423C82317}"/>
                </a:ext>
              </a:extLst>
            </p:cNvPr>
            <p:cNvSpPr/>
            <p:nvPr/>
          </p:nvSpPr>
          <p:spPr>
            <a:xfrm>
              <a:off x="898813" y="2446416"/>
              <a:ext cx="2109355" cy="6106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통계청 자료</a:t>
              </a:r>
            </a:p>
          </p:txBody>
        </p:sp>
        <p:sp>
          <p:nvSpPr>
            <p:cNvPr id="30" name="십자형 29">
              <a:extLst>
                <a:ext uri="{FF2B5EF4-FFF2-40B4-BE49-F238E27FC236}">
                  <a16:creationId xmlns:a16="http://schemas.microsoft.com/office/drawing/2014/main" id="{50A6E05E-7DEF-42E3-A650-F2D222F91816}"/>
                </a:ext>
              </a:extLst>
            </p:cNvPr>
            <p:cNvSpPr/>
            <p:nvPr/>
          </p:nvSpPr>
          <p:spPr>
            <a:xfrm>
              <a:off x="1750867" y="3178569"/>
              <a:ext cx="405245" cy="367784"/>
            </a:xfrm>
            <a:prstGeom prst="plus">
              <a:avLst>
                <a:gd name="adj" fmla="val 41524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9283A4-5A0F-4DB5-9AFD-ADF8DEC9D820}"/>
              </a:ext>
            </a:extLst>
          </p:cNvPr>
          <p:cNvSpPr/>
          <p:nvPr/>
        </p:nvSpPr>
        <p:spPr>
          <a:xfrm>
            <a:off x="4730926" y="2979672"/>
            <a:ext cx="244810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감귤소비패턴에 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따른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감귤출하량과</a:t>
            </a:r>
            <a:endParaRPr lang="en-US" altLang="ko-KR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감귤소비량의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추이 분석</a:t>
            </a:r>
            <a:endParaRPr lang="en-US" altLang="ko-KR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A20E515-5AA7-449A-99EF-398B433EF349}"/>
              </a:ext>
            </a:extLst>
          </p:cNvPr>
          <p:cNvGrpSpPr/>
          <p:nvPr/>
        </p:nvGrpSpPr>
        <p:grpSpPr>
          <a:xfrm>
            <a:off x="5903215" y="1021604"/>
            <a:ext cx="959526" cy="1478584"/>
            <a:chOff x="9366991" y="4033601"/>
            <a:chExt cx="959526" cy="147858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38598EB-94BC-4644-89F8-F4D1076D7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D2FAD48-CB37-49C6-BBCE-E23D2BA87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7A8E70-4DFB-4B5D-8FB5-07B3DA9EE4FA}"/>
              </a:ext>
            </a:extLst>
          </p:cNvPr>
          <p:cNvGrpSpPr/>
          <p:nvPr/>
        </p:nvGrpSpPr>
        <p:grpSpPr>
          <a:xfrm>
            <a:off x="555879" y="5856823"/>
            <a:ext cx="11388150" cy="738338"/>
            <a:chOff x="240632" y="324853"/>
            <a:chExt cx="11388150" cy="738338"/>
          </a:xfrm>
        </p:grpSpPr>
        <p:sp>
          <p:nvSpPr>
            <p:cNvPr id="3" name="화살표: 오각형 2">
              <a:extLst>
                <a:ext uri="{FF2B5EF4-FFF2-40B4-BE49-F238E27FC236}">
                  <a16:creationId xmlns:a16="http://schemas.microsoft.com/office/drawing/2014/main" id="{38AA6206-A314-4CC1-BCC7-CA168DFACA0A}"/>
                </a:ext>
              </a:extLst>
            </p:cNvPr>
            <p:cNvSpPr/>
            <p:nvPr/>
          </p:nvSpPr>
          <p:spPr>
            <a:xfrm>
              <a:off x="240632" y="324853"/>
              <a:ext cx="5173500" cy="738338"/>
            </a:xfrm>
            <a:prstGeom prst="homePlate">
              <a:avLst/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화살표: 오각형 10">
              <a:extLst>
                <a:ext uri="{FF2B5EF4-FFF2-40B4-BE49-F238E27FC236}">
                  <a16:creationId xmlns:a16="http://schemas.microsoft.com/office/drawing/2014/main" id="{20AFB44F-ED1A-4A4C-A15B-62C32F078894}"/>
                </a:ext>
              </a:extLst>
            </p:cNvPr>
            <p:cNvSpPr/>
            <p:nvPr/>
          </p:nvSpPr>
          <p:spPr>
            <a:xfrm flipH="1">
              <a:off x="5963175" y="324853"/>
              <a:ext cx="5665607" cy="738338"/>
            </a:xfrm>
            <a:prstGeom prst="homePlate">
              <a:avLst/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7354174-291E-4D0F-B6E5-45D4B8E1B317}"/>
                </a:ext>
              </a:extLst>
            </p:cNvPr>
            <p:cNvSpPr/>
            <p:nvPr/>
          </p:nvSpPr>
          <p:spPr>
            <a:xfrm>
              <a:off x="638452" y="449011"/>
              <a:ext cx="455765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제주기후조건에 따른 감귤생산량 분석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48CF4FB-9325-4619-90D7-44F0F2E1C263}"/>
                </a:ext>
              </a:extLst>
            </p:cNvPr>
            <p:cNvSpPr/>
            <p:nvPr/>
          </p:nvSpPr>
          <p:spPr>
            <a:xfrm>
              <a:off x="6860930" y="449011"/>
              <a:ext cx="4581101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현대인의 과실소비패턴 분석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BAF5502-5141-430D-A310-3BB84BE2584E}"/>
              </a:ext>
            </a:extLst>
          </p:cNvPr>
          <p:cNvGrpSpPr/>
          <p:nvPr/>
        </p:nvGrpSpPr>
        <p:grpSpPr>
          <a:xfrm>
            <a:off x="406401" y="-38000"/>
            <a:ext cx="6955960" cy="1862048"/>
            <a:chOff x="43544" y="-114790"/>
            <a:chExt cx="6955960" cy="186204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D6DDE65-B1B6-488D-BBB1-A3E0C053CE80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26CA31D-FCFB-4140-98A1-ED9D52403ADB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21ED54C-B40A-418A-8EBD-222F7CBE13C4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E42B82F-82AF-46B0-8200-5916E9408327}"/>
                </a:ext>
              </a:extLst>
            </p:cNvPr>
            <p:cNvGrpSpPr/>
            <p:nvPr/>
          </p:nvGrpSpPr>
          <p:grpSpPr>
            <a:xfrm>
              <a:off x="101600" y="-114790"/>
              <a:ext cx="6897904" cy="1862048"/>
              <a:chOff x="170551" y="-79634"/>
              <a:chExt cx="6897904" cy="186204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2E7C35-501F-4B4B-BD01-685EB1C9C8E8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B6791935-E69E-41F2-A5F9-2ECBE3D1D14E}"/>
                  </a:ext>
                </a:extLst>
              </p:cNvPr>
              <p:cNvGrpSpPr/>
              <p:nvPr/>
            </p:nvGrpSpPr>
            <p:grpSpPr>
              <a:xfrm>
                <a:off x="1738087" y="305207"/>
                <a:ext cx="5330368" cy="1020908"/>
                <a:chOff x="1738087" y="305207"/>
                <a:chExt cx="5330368" cy="1020908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F3E2E83-1E9A-44E2-BBFE-7D697D3120CA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Analysis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D95604C-19CD-4207-9F81-22F686075866}"/>
                    </a:ext>
                  </a:extLst>
                </p:cNvPr>
                <p:cNvSpPr txBox="1"/>
                <p:nvPr/>
              </p:nvSpPr>
              <p:spPr>
                <a:xfrm>
                  <a:off x="1738087" y="926005"/>
                  <a:ext cx="533036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분석 목적</a:t>
                  </a:r>
                  <a:endParaRPr lang="en-US" altLang="ko-KR" sz="2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656542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75B81C-E8F0-4BEA-A25A-14695445E3B4}"/>
              </a:ext>
            </a:extLst>
          </p:cNvPr>
          <p:cNvGrpSpPr/>
          <p:nvPr/>
        </p:nvGrpSpPr>
        <p:grpSpPr>
          <a:xfrm flipV="1">
            <a:off x="406401" y="1192035"/>
            <a:ext cx="5305570" cy="5469732"/>
            <a:chOff x="843630" y="3080523"/>
            <a:chExt cx="2376725" cy="309073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4E026E2-91A8-410B-ABF9-EE2C455CF5D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12444D8-C3A1-4EE1-9035-4E4CFF03C354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2D234D-EA33-4DD7-91F9-1A9A1FD2720A}"/>
              </a:ext>
            </a:extLst>
          </p:cNvPr>
          <p:cNvGrpSpPr/>
          <p:nvPr/>
        </p:nvGrpSpPr>
        <p:grpSpPr>
          <a:xfrm>
            <a:off x="406401" y="819334"/>
            <a:ext cx="4661581" cy="203518"/>
            <a:chOff x="667657" y="4701383"/>
            <a:chExt cx="4661581" cy="13277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B9100-25AF-4830-B98A-55B9A0EE8385}"/>
                </a:ext>
              </a:extLst>
            </p:cNvPr>
            <p:cNvSpPr/>
            <p:nvPr/>
          </p:nvSpPr>
          <p:spPr>
            <a:xfrm>
              <a:off x="667657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75517B-227A-43DB-B272-0F086F6951AC}"/>
                </a:ext>
              </a:extLst>
            </p:cNvPr>
            <p:cNvCxnSpPr/>
            <p:nvPr/>
          </p:nvCxnSpPr>
          <p:spPr>
            <a:xfrm>
              <a:off x="667657" y="4834162"/>
              <a:ext cx="4661581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E5F3E1-5BF5-43C8-A43A-B2DE5C6E404C}"/>
              </a:ext>
            </a:extLst>
          </p:cNvPr>
          <p:cNvGrpSpPr/>
          <p:nvPr/>
        </p:nvGrpSpPr>
        <p:grpSpPr>
          <a:xfrm>
            <a:off x="7101105" y="819334"/>
            <a:ext cx="4590143" cy="203518"/>
            <a:chOff x="7362361" y="4701383"/>
            <a:chExt cx="4590143" cy="13277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132AC6C-1A66-4855-A905-C3BA82E2ADC3}"/>
                </a:ext>
              </a:extLst>
            </p:cNvPr>
            <p:cNvSpPr/>
            <p:nvPr/>
          </p:nvSpPr>
          <p:spPr>
            <a:xfrm>
              <a:off x="7362361" y="4701383"/>
              <a:ext cx="4590143" cy="56355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Impact" panose="020B0806030902050204" pitchFamily="34" charset="0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7151B52-0B3F-47AD-A25F-B0840143310E}"/>
                </a:ext>
              </a:extLst>
            </p:cNvPr>
            <p:cNvCxnSpPr/>
            <p:nvPr/>
          </p:nvCxnSpPr>
          <p:spPr>
            <a:xfrm>
              <a:off x="7362361" y="4834162"/>
              <a:ext cx="4590143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12C5D8-378F-4DBC-8C43-B92314D622BB}"/>
              </a:ext>
            </a:extLst>
          </p:cNvPr>
          <p:cNvSpPr txBox="1"/>
          <p:nvPr/>
        </p:nvSpPr>
        <p:spPr>
          <a:xfrm>
            <a:off x="5067982" y="525307"/>
            <a:ext cx="2107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데이터설명</a:t>
            </a:r>
            <a:endParaRPr lang="en-US" altLang="ko-KR" sz="2800" b="1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80BD5-A565-43D7-85B1-0A9A6E72455A}"/>
              </a:ext>
            </a:extLst>
          </p:cNvPr>
          <p:cNvSpPr txBox="1"/>
          <p:nvPr/>
        </p:nvSpPr>
        <p:spPr>
          <a:xfrm>
            <a:off x="1342179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B7375-361B-45BB-A3CC-21331DCFCE86}"/>
              </a:ext>
            </a:extLst>
          </p:cNvPr>
          <p:cNvSpPr txBox="1"/>
          <p:nvPr/>
        </p:nvSpPr>
        <p:spPr>
          <a:xfrm>
            <a:off x="506321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F0F0C-3120-4BF5-9420-B32ACFC473F7}"/>
              </a:ext>
            </a:extLst>
          </p:cNvPr>
          <p:cNvSpPr txBox="1"/>
          <p:nvPr/>
        </p:nvSpPr>
        <p:spPr>
          <a:xfrm>
            <a:off x="8809793" y="4077076"/>
            <a:ext cx="226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DB469E-1DD5-4744-AADD-CB4C31E134F9}"/>
              </a:ext>
            </a:extLst>
          </p:cNvPr>
          <p:cNvSpPr txBox="1"/>
          <p:nvPr/>
        </p:nvSpPr>
        <p:spPr>
          <a:xfrm>
            <a:off x="69604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감귤산업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기후 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F92E17-F57D-4977-B7C7-F2708801B480}"/>
              </a:ext>
            </a:extLst>
          </p:cNvPr>
          <p:cNvGrpSpPr/>
          <p:nvPr/>
        </p:nvGrpSpPr>
        <p:grpSpPr>
          <a:xfrm flipV="1">
            <a:off x="6480908" y="1192730"/>
            <a:ext cx="5305570" cy="5469732"/>
            <a:chOff x="843630" y="3080523"/>
            <a:chExt cx="2376725" cy="309073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52B7DA-B589-4072-9DC3-9A4EB39F3931}"/>
                </a:ext>
              </a:extLst>
            </p:cNvPr>
            <p:cNvSpPr/>
            <p:nvPr/>
          </p:nvSpPr>
          <p:spPr>
            <a:xfrm>
              <a:off x="843630" y="5571096"/>
              <a:ext cx="2376725" cy="60016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AA2EEF-6CF1-499A-B3D8-FF5EF197DAD0}"/>
                </a:ext>
              </a:extLst>
            </p:cNvPr>
            <p:cNvSpPr/>
            <p:nvPr/>
          </p:nvSpPr>
          <p:spPr>
            <a:xfrm>
              <a:off x="843630" y="3080523"/>
              <a:ext cx="2376725" cy="3090738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4706E65-F892-40EC-8687-275A506DAD49}"/>
              </a:ext>
            </a:extLst>
          </p:cNvPr>
          <p:cNvSpPr txBox="1"/>
          <p:nvPr/>
        </p:nvSpPr>
        <p:spPr>
          <a:xfrm>
            <a:off x="6851370" y="1389259"/>
            <a:ext cx="4564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과실 소비산업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데이터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9" name="Picture 2" descr="http://cfile7.uf.tistory.com/image/1752EF404E304FCB0333A6">
            <a:extLst>
              <a:ext uri="{FF2B5EF4-FFF2-40B4-BE49-F238E27FC236}">
                <a16:creationId xmlns:a16="http://schemas.microsoft.com/office/drawing/2014/main" id="{968CB961-1C6F-4724-BC6F-BF8DA2E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702" y="2451381"/>
            <a:ext cx="1675362" cy="16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CEC95F-0242-4F0F-BDEB-35CC0879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867" y="2353116"/>
            <a:ext cx="2297649" cy="1723959"/>
          </a:xfrm>
          <a:prstGeom prst="rect">
            <a:avLst/>
          </a:prstGeom>
        </p:spPr>
      </p:pic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D9720213-DD74-4761-9F83-969738639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41302"/>
              </p:ext>
            </p:extLst>
          </p:nvPr>
        </p:nvGraphicFramePr>
        <p:xfrm>
          <a:off x="862445" y="4295925"/>
          <a:ext cx="4291446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16987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2074459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기후 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전국 감귤생산량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평균기온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일조량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감귤류 </a:t>
                      </a:r>
                      <a:r>
                        <a:rPr lang="ko-KR" altLang="en-US" sz="1500" dirty="0" err="1"/>
                        <a:t>품종별</a:t>
                      </a:r>
                      <a:r>
                        <a:rPr lang="ko-KR" altLang="en-US" sz="1500" dirty="0"/>
                        <a:t> 생산량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상대습도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강수량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재배면적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풍속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단수면적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PHU(</a:t>
                      </a:r>
                      <a:r>
                        <a:rPr lang="ko-KR" altLang="en-US" sz="1500" dirty="0"/>
                        <a:t>과실 생장온도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5CAAE294-A163-4E2C-93E8-75A67D99817E}"/>
              </a:ext>
            </a:extLst>
          </p:cNvPr>
          <p:cNvSpPr txBox="1"/>
          <p:nvPr/>
        </p:nvSpPr>
        <p:spPr>
          <a:xfrm>
            <a:off x="1291842" y="6209844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기상청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A6A08FA9-FBCB-4767-9815-B633F510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562389"/>
              </p:ext>
            </p:extLst>
          </p:nvPr>
        </p:nvGraphicFramePr>
        <p:xfrm>
          <a:off x="7477006" y="4163250"/>
          <a:ext cx="3598236" cy="2032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9118">
                  <a:extLst>
                    <a:ext uri="{9D8B030D-6E8A-4147-A177-3AD203B41FA5}">
                      <a16:colId xmlns:a16="http://schemas.microsoft.com/office/drawing/2014/main" val="3605756894"/>
                    </a:ext>
                  </a:extLst>
                </a:gridCol>
                <a:gridCol w="1799118">
                  <a:extLst>
                    <a:ext uri="{9D8B030D-6E8A-4147-A177-3AD203B41FA5}">
                      <a16:colId xmlns:a16="http://schemas.microsoft.com/office/drawing/2014/main" val="3221562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감귤산업</a:t>
                      </a:r>
                    </a:p>
                  </a:txBody>
                  <a:tcPr>
                    <a:solidFill>
                      <a:srgbClr val="F183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9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감귤소비량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인당 가처분소득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3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도매가격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생산자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감귤 소매가격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소비자 물가지수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4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경합과일 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인가구비율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수입개방화 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2042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5E511C3-AE49-4A2E-9B80-EEFCB2A96043}"/>
              </a:ext>
            </a:extLst>
          </p:cNvPr>
          <p:cNvSpPr txBox="1"/>
          <p:nvPr/>
        </p:nvSpPr>
        <p:spPr>
          <a:xfrm>
            <a:off x="7527119" y="6237989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통계청</a:t>
            </a:r>
            <a:r>
              <a:rPr lang="en-US" altLang="ko-KR" sz="1400" dirty="0"/>
              <a:t>,</a:t>
            </a:r>
            <a:r>
              <a:rPr lang="ko-KR" altLang="en-US" sz="1400" dirty="0"/>
              <a:t>농림부</a:t>
            </a:r>
            <a:r>
              <a:rPr lang="en-US" altLang="ko-KR" sz="1400" dirty="0"/>
              <a:t>         </a:t>
            </a:r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통계청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856718-C817-49F1-8091-97347395F522}"/>
              </a:ext>
            </a:extLst>
          </p:cNvPr>
          <p:cNvSpPr txBox="1"/>
          <p:nvPr/>
        </p:nvSpPr>
        <p:spPr>
          <a:xfrm>
            <a:off x="371356" y="111448"/>
            <a:ext cx="3048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Analysis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EAE0D9-3AEE-47DD-9420-F2201A9DC960}"/>
              </a:ext>
            </a:extLst>
          </p:cNvPr>
          <p:cNvSpPr txBox="1"/>
          <p:nvPr/>
        </p:nvSpPr>
        <p:spPr>
          <a:xfrm>
            <a:off x="2402798" y="303883"/>
            <a:ext cx="533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Target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7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2781480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DB8093A-1E1A-45C0-B775-D6A81A7542A5}"/>
              </a:ext>
            </a:extLst>
          </p:cNvPr>
          <p:cNvSpPr/>
          <p:nvPr/>
        </p:nvSpPr>
        <p:spPr>
          <a:xfrm>
            <a:off x="8272397" y="3315280"/>
            <a:ext cx="2808685" cy="2513440"/>
          </a:xfrm>
          <a:custGeom>
            <a:avLst/>
            <a:gdLst>
              <a:gd name="connsiteX0" fmla="*/ 0 w 1825640"/>
              <a:gd name="connsiteY0" fmla="*/ 1600620 h 2513440"/>
              <a:gd name="connsiteX1" fmla="*/ 539541 w 1825640"/>
              <a:gd name="connsiteY1" fmla="*/ 1600620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286099 w 1825640"/>
              <a:gd name="connsiteY4" fmla="*/ 1600620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379617 w 1825640"/>
              <a:gd name="connsiteY4" fmla="*/ 1590229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  <a:gd name="connsiteX0" fmla="*/ 0 w 1825640"/>
              <a:gd name="connsiteY0" fmla="*/ 1600620 h 2513440"/>
              <a:gd name="connsiteX1" fmla="*/ 394069 w 1825640"/>
              <a:gd name="connsiteY1" fmla="*/ 1548666 h 2513440"/>
              <a:gd name="connsiteX2" fmla="*/ 539541 w 1825640"/>
              <a:gd name="connsiteY2" fmla="*/ 0 h 2513440"/>
              <a:gd name="connsiteX3" fmla="*/ 1286099 w 1825640"/>
              <a:gd name="connsiteY3" fmla="*/ 0 h 2513440"/>
              <a:gd name="connsiteX4" fmla="*/ 1493917 w 1825640"/>
              <a:gd name="connsiteY4" fmla="*/ 1569448 h 2513440"/>
              <a:gd name="connsiteX5" fmla="*/ 1825640 w 1825640"/>
              <a:gd name="connsiteY5" fmla="*/ 1600620 h 2513440"/>
              <a:gd name="connsiteX6" fmla="*/ 912820 w 1825640"/>
              <a:gd name="connsiteY6" fmla="*/ 2513440 h 2513440"/>
              <a:gd name="connsiteX7" fmla="*/ 0 w 1825640"/>
              <a:gd name="connsiteY7" fmla="*/ 1600620 h 251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5640" h="2513440">
                <a:moveTo>
                  <a:pt x="0" y="1600620"/>
                </a:moveTo>
                <a:lnTo>
                  <a:pt x="394069" y="1548666"/>
                </a:lnTo>
                <a:lnTo>
                  <a:pt x="539541" y="0"/>
                </a:lnTo>
                <a:lnTo>
                  <a:pt x="1286099" y="0"/>
                </a:lnTo>
                <a:lnTo>
                  <a:pt x="1493917" y="1569448"/>
                </a:lnTo>
                <a:lnTo>
                  <a:pt x="1825640" y="1600620"/>
                </a:lnTo>
                <a:lnTo>
                  <a:pt x="912820" y="2513440"/>
                </a:lnTo>
                <a:lnTo>
                  <a:pt x="0" y="1600620"/>
                </a:lnTo>
                <a:close/>
              </a:path>
            </a:pathLst>
          </a:custGeom>
          <a:gradFill flip="none" rotWithShape="1">
            <a:gsLst>
              <a:gs pos="62000">
                <a:srgbClr val="F2BC9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42931DC-45BD-455D-802A-E130DAF94596}"/>
              </a:ext>
            </a:extLst>
          </p:cNvPr>
          <p:cNvGrpSpPr/>
          <p:nvPr/>
        </p:nvGrpSpPr>
        <p:grpSpPr>
          <a:xfrm>
            <a:off x="406401" y="-38000"/>
            <a:ext cx="7895934" cy="1862048"/>
            <a:chOff x="43544" y="-114790"/>
            <a:chExt cx="7895934" cy="1862048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7A9C8C6-DDDB-4CD2-8445-4FAB9C6471CD}"/>
                </a:ext>
              </a:extLst>
            </p:cNvPr>
            <p:cNvGrpSpPr/>
            <p:nvPr/>
          </p:nvGrpSpPr>
          <p:grpSpPr>
            <a:xfrm>
              <a:off x="43544" y="1290207"/>
              <a:ext cx="1611086" cy="277336"/>
              <a:chOff x="101600" y="1867251"/>
              <a:chExt cx="1759045" cy="215728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615A0E7-2409-4C83-8EF6-6CAB4D849F58}"/>
                  </a:ext>
                </a:extLst>
              </p:cNvPr>
              <p:cNvSpPr/>
              <p:nvPr/>
            </p:nvSpPr>
            <p:spPr>
              <a:xfrm>
                <a:off x="218520" y="1900860"/>
                <a:ext cx="1642125" cy="182119"/>
              </a:xfrm>
              <a:prstGeom prst="rect">
                <a:avLst/>
              </a:prstGeom>
              <a:solidFill>
                <a:srgbClr val="FF6600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0713210-36C8-44AD-8C04-D00999AEDB96}"/>
                  </a:ext>
                </a:extLst>
              </p:cNvPr>
              <p:cNvSpPr/>
              <p:nvPr/>
            </p:nvSpPr>
            <p:spPr>
              <a:xfrm>
                <a:off x="101600" y="1867251"/>
                <a:ext cx="1643485" cy="149819"/>
              </a:xfrm>
              <a:prstGeom prst="rect">
                <a:avLst/>
              </a:prstGeom>
              <a:solidFill>
                <a:srgbClr val="FF66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3579D19-74F9-4407-8DD8-F9B07306E31B}"/>
                </a:ext>
              </a:extLst>
            </p:cNvPr>
            <p:cNvGrpSpPr/>
            <p:nvPr/>
          </p:nvGrpSpPr>
          <p:grpSpPr>
            <a:xfrm>
              <a:off x="101600" y="-114790"/>
              <a:ext cx="7837878" cy="1862048"/>
              <a:chOff x="170551" y="-79634"/>
              <a:chExt cx="7837878" cy="186204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D0077AE-6963-4769-BB6F-52822DE1DB49}"/>
                  </a:ext>
                </a:extLst>
              </p:cNvPr>
              <p:cNvSpPr txBox="1"/>
              <p:nvPr/>
            </p:nvSpPr>
            <p:spPr>
              <a:xfrm>
                <a:off x="170551" y="-79634"/>
                <a:ext cx="219528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5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11500" dirty="0">
                  <a:ln>
                    <a:solidFill>
                      <a:schemeClr val="tx1">
                        <a:lumMod val="75000"/>
                        <a:lumOff val="25000"/>
                        <a:alpha val="7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1F655B4C-350C-4443-B8C6-BC6CFC20273D}"/>
                  </a:ext>
                </a:extLst>
              </p:cNvPr>
              <p:cNvGrpSpPr/>
              <p:nvPr/>
            </p:nvGrpSpPr>
            <p:grpSpPr>
              <a:xfrm>
                <a:off x="1738086" y="305207"/>
                <a:ext cx="6270343" cy="1328684"/>
                <a:chOff x="1738086" y="305207"/>
                <a:chExt cx="6270343" cy="1328684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D7C1AE2-FBE0-4C8D-8E42-2A4447AC1CDF}"/>
                    </a:ext>
                  </a:extLst>
                </p:cNvPr>
                <p:cNvSpPr txBox="1"/>
                <p:nvPr/>
              </p:nvSpPr>
              <p:spPr>
                <a:xfrm>
                  <a:off x="1738090" y="305207"/>
                  <a:ext cx="304800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mpact" panose="020B0806030902050204" pitchFamily="34" charset="0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분석배경</a:t>
                  </a:r>
                  <a:endParaRPr lang="en-US" altLang="ko-KR" sz="40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0C3CCB6-8195-40C6-96B2-3B28DC9E896D}"/>
                    </a:ext>
                  </a:extLst>
                </p:cNvPr>
                <p:cNvSpPr txBox="1"/>
                <p:nvPr/>
              </p:nvSpPr>
              <p:spPr>
                <a:xfrm>
                  <a:off x="1738086" y="926005"/>
                  <a:ext cx="627034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현재 제주감귤산업의 안정적인 미래를 위해서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  <a:p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소비패턴을 분석해서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, 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출하량과 소비량의 적정한 비율을 찾는다</a:t>
                  </a:r>
                  <a:r>
                    <a:rPr lang="en-US" altLang="ko-KR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.</a:t>
                  </a:r>
                  <a:r>
                    <a:rPr lang="ko-KR" altLang="en-US" sz="1600" dirty="0">
                      <a:ln>
                        <a:solidFill>
                          <a:schemeClr val="tx1">
                            <a:lumMod val="75000"/>
                            <a:lumOff val="25000"/>
                            <a:alpha val="7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HY견고딕" panose="02030600000101010101" pitchFamily="18" charset="-127"/>
                      <a:ea typeface="HY견고딕" panose="02030600000101010101" pitchFamily="18" charset="-127"/>
                      <a:cs typeface="조선일보명조" panose="02030304000000000000" pitchFamily="18" charset="-127"/>
                    </a:rPr>
                    <a:t> </a:t>
                  </a:r>
                  <a:endParaRPr lang="en-US" altLang="ko-KR" sz="1600" dirty="0">
                    <a:ln>
                      <a:solidFill>
                        <a:schemeClr val="tx1">
                          <a:lumMod val="75000"/>
                          <a:lumOff val="25000"/>
                          <a:alpha val="7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791B941-E9EE-4876-90F7-E09204190268}"/>
              </a:ext>
            </a:extLst>
          </p:cNvPr>
          <p:cNvGrpSpPr/>
          <p:nvPr/>
        </p:nvGrpSpPr>
        <p:grpSpPr>
          <a:xfrm rot="16200000">
            <a:off x="5206895" y="3020623"/>
            <a:ext cx="1674102" cy="2176798"/>
            <a:chOff x="9180279" y="3972933"/>
            <a:chExt cx="827314" cy="1251642"/>
          </a:xfrm>
        </p:grpSpPr>
        <p:sp>
          <p:nvSpPr>
            <p:cNvPr id="116" name="아래쪽 화살표 94">
              <a:extLst>
                <a:ext uri="{FF2B5EF4-FFF2-40B4-BE49-F238E27FC236}">
                  <a16:creationId xmlns:a16="http://schemas.microsoft.com/office/drawing/2014/main" id="{BEBCB02E-88AA-46F3-937D-F36F65FFA052}"/>
                </a:ext>
              </a:extLst>
            </p:cNvPr>
            <p:cNvSpPr/>
            <p:nvPr/>
          </p:nvSpPr>
          <p:spPr>
            <a:xfrm>
              <a:off x="9180279" y="4102109"/>
              <a:ext cx="827314" cy="1122466"/>
            </a:xfrm>
            <a:prstGeom prst="downArrow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FF64638-811F-46A2-B146-4DB07B75E23A}"/>
                </a:ext>
              </a:extLst>
            </p:cNvPr>
            <p:cNvSpPr/>
            <p:nvPr/>
          </p:nvSpPr>
          <p:spPr>
            <a:xfrm>
              <a:off x="9216571" y="3972933"/>
              <a:ext cx="791022" cy="42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Impact" panose="020B080603090205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B16902-D959-4A1D-8CC0-F86D086FDE56}"/>
              </a:ext>
            </a:extLst>
          </p:cNvPr>
          <p:cNvGrpSpPr/>
          <p:nvPr/>
        </p:nvGrpSpPr>
        <p:grpSpPr>
          <a:xfrm>
            <a:off x="1471374" y="2571758"/>
            <a:ext cx="3079844" cy="3745914"/>
            <a:chOff x="1471374" y="2571758"/>
            <a:chExt cx="3079844" cy="3745914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C8EA3A0-C114-4977-B614-B9FBA29DB2D7}"/>
                </a:ext>
              </a:extLst>
            </p:cNvPr>
            <p:cNvGrpSpPr/>
            <p:nvPr/>
          </p:nvGrpSpPr>
          <p:grpSpPr>
            <a:xfrm>
              <a:off x="1471374" y="2571758"/>
              <a:ext cx="3079844" cy="791023"/>
              <a:chOff x="7362361" y="1673663"/>
              <a:chExt cx="2376725" cy="614678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6E04F8AF-D0DF-4747-8411-777F61742426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2FD702F-700F-4F78-B685-06814DA9D756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8" cy="40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생산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8DD8CEC-AD11-4722-B255-D2B5F69F0DB3}"/>
                </a:ext>
              </a:extLst>
            </p:cNvPr>
            <p:cNvGrpSpPr/>
            <p:nvPr/>
          </p:nvGrpSpPr>
          <p:grpSpPr>
            <a:xfrm>
              <a:off x="1471374" y="3423951"/>
              <a:ext cx="3079844" cy="791023"/>
              <a:chOff x="7362361" y="1673663"/>
              <a:chExt cx="2376725" cy="614678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C4A3692-B984-4780-954A-2560D56AED7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E9509A-10D9-4425-B627-7A12AEBF696C}"/>
                  </a:ext>
                </a:extLst>
              </p:cNvPr>
              <p:cNvSpPr txBox="1"/>
              <p:nvPr/>
            </p:nvSpPr>
            <p:spPr>
              <a:xfrm>
                <a:off x="7674383" y="1673663"/>
                <a:ext cx="1773049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감귤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9A6D2B7-B1E1-405D-9FCE-3207A7411BF0}"/>
                </a:ext>
              </a:extLst>
            </p:cNvPr>
            <p:cNvGrpSpPr/>
            <p:nvPr/>
          </p:nvGrpSpPr>
          <p:grpSpPr>
            <a:xfrm>
              <a:off x="1471374" y="4711916"/>
              <a:ext cx="3079844" cy="791023"/>
              <a:chOff x="7362361" y="1673663"/>
              <a:chExt cx="2376725" cy="61467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830C9C0-19A6-4FB9-A19A-E1AF697311AF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A6C795-2184-49C2-9828-6AA182AD0D1F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국내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2" name="십자형 1">
              <a:extLst>
                <a:ext uri="{FF2B5EF4-FFF2-40B4-BE49-F238E27FC236}">
                  <a16:creationId xmlns:a16="http://schemas.microsoft.com/office/drawing/2014/main" id="{650CE5E2-3E32-4C3F-BF23-403EB04B02EB}"/>
                </a:ext>
              </a:extLst>
            </p:cNvPr>
            <p:cNvSpPr/>
            <p:nvPr/>
          </p:nvSpPr>
          <p:spPr>
            <a:xfrm>
              <a:off x="2828161" y="4251717"/>
              <a:ext cx="413803" cy="404779"/>
            </a:xfrm>
            <a:prstGeom prst="plus">
              <a:avLst>
                <a:gd name="adj" fmla="val 37784"/>
              </a:avLst>
            </a:prstGeom>
            <a:solidFill>
              <a:srgbClr val="FD9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D96DC86-AC51-4AA3-85F0-316A9650B06F}"/>
                </a:ext>
              </a:extLst>
            </p:cNvPr>
            <p:cNvGrpSpPr/>
            <p:nvPr/>
          </p:nvGrpSpPr>
          <p:grpSpPr>
            <a:xfrm>
              <a:off x="1471374" y="5526649"/>
              <a:ext cx="3079844" cy="791023"/>
              <a:chOff x="7362361" y="1673663"/>
              <a:chExt cx="2376725" cy="614678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D1B76C9-3A55-4DFE-951F-5F561FC5BFF9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D9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8E84EFD-7050-49CF-824F-886655BBC858}"/>
                  </a:ext>
                </a:extLst>
              </p:cNvPr>
              <p:cNvSpPr txBox="1"/>
              <p:nvPr/>
            </p:nvSpPr>
            <p:spPr>
              <a:xfrm>
                <a:off x="7478189" y="1673663"/>
                <a:ext cx="2167471" cy="31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bg1">
                          <a:alpha val="70000"/>
                        </a:schemeClr>
                      </a:solidFill>
                    </a:ln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조선일보명조" panose="02030304000000000000" pitchFamily="18" charset="-127"/>
                  </a:rPr>
                  <a:t>수입 과일 소비</a:t>
                </a:r>
                <a:endParaRPr lang="en-US" altLang="ko-KR" sz="28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5AC5F8F-D46A-458E-B1B3-D68B0F907742}"/>
                </a:ext>
              </a:extLst>
            </p:cNvPr>
            <p:cNvCxnSpPr/>
            <p:nvPr/>
          </p:nvCxnSpPr>
          <p:spPr>
            <a:xfrm>
              <a:off x="2094342" y="3179618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AB77195-DE9A-48B5-BBB4-E42179582651}"/>
                </a:ext>
              </a:extLst>
            </p:cNvPr>
            <p:cNvCxnSpPr/>
            <p:nvPr/>
          </p:nvCxnSpPr>
          <p:spPr>
            <a:xfrm>
              <a:off x="2094342" y="4028209"/>
              <a:ext cx="1843813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C823346-9FFD-43B2-9110-8AA5F47D9060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613756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D60E589-5CAF-4BBD-AA0C-96C68506614B}"/>
                </a:ext>
              </a:extLst>
            </p:cNvPr>
            <p:cNvCxnSpPr>
              <a:cxnSpLocks/>
            </p:cNvCxnSpPr>
            <p:nvPr/>
          </p:nvCxnSpPr>
          <p:spPr>
            <a:xfrm>
              <a:off x="1766455" y="5327073"/>
              <a:ext cx="2587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F427D8-9540-4B69-8D22-189FCCD4FF69}"/>
              </a:ext>
            </a:extLst>
          </p:cNvPr>
          <p:cNvGrpSpPr/>
          <p:nvPr/>
        </p:nvGrpSpPr>
        <p:grpSpPr>
          <a:xfrm>
            <a:off x="7284026" y="1891721"/>
            <a:ext cx="4322619" cy="980119"/>
            <a:chOff x="7284026" y="1891721"/>
            <a:chExt cx="4322619" cy="980119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EDC989F2-8008-44FD-A995-46D9B4B3F9FC}"/>
                </a:ext>
              </a:extLst>
            </p:cNvPr>
            <p:cNvGrpSpPr/>
            <p:nvPr/>
          </p:nvGrpSpPr>
          <p:grpSpPr>
            <a:xfrm>
              <a:off x="7284026" y="2296323"/>
              <a:ext cx="4322619" cy="575517"/>
              <a:chOff x="7249900" y="1688176"/>
              <a:chExt cx="2489186" cy="60016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27C62EED-AF03-4652-B6DD-CA612CAF2670}"/>
                  </a:ext>
                </a:extLst>
              </p:cNvPr>
              <p:cNvSpPr/>
              <p:nvPr/>
            </p:nvSpPr>
            <p:spPr>
              <a:xfrm>
                <a:off x="7362361" y="1688176"/>
                <a:ext cx="2376725" cy="6001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4C15452-2C30-41CC-AC28-57E570240C7D}"/>
                  </a:ext>
                </a:extLst>
              </p:cNvPr>
              <p:cNvSpPr txBox="1"/>
              <p:nvPr/>
            </p:nvSpPr>
            <p:spPr>
              <a:xfrm>
                <a:off x="7249900" y="1769982"/>
                <a:ext cx="2265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2000" b="1" dirty="0">
                  <a:ln>
                    <a:solidFill>
                      <a:schemeClr val="bg1">
                        <a:alpha val="7000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6A68313-0000-4767-8D44-37912F89CD71}"/>
                </a:ext>
              </a:extLst>
            </p:cNvPr>
            <p:cNvSpPr/>
            <p:nvPr/>
          </p:nvSpPr>
          <p:spPr>
            <a:xfrm>
              <a:off x="8068840" y="1891721"/>
              <a:ext cx="3012242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4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예측결과</a:t>
              </a:r>
              <a:endParaRPr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B9B789-558D-401D-852F-7056729ADC28}"/>
              </a:ext>
            </a:extLst>
          </p:cNvPr>
          <p:cNvSpPr/>
          <p:nvPr/>
        </p:nvSpPr>
        <p:spPr>
          <a:xfrm>
            <a:off x="7521343" y="2920239"/>
            <a:ext cx="431079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cap="none" spc="0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생산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ko-KR" altLang="en-US" sz="4800" b="1" dirty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1833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감귤 소비 예측</a:t>
            </a:r>
            <a:endParaRPr lang="en-US" altLang="ko-KR" sz="4800" b="1" cap="none" spc="0" dirty="0">
              <a:ln w="6600">
                <a:solidFill>
                  <a:srgbClr val="FFFF00"/>
                </a:solidFill>
                <a:prstDash val="solid"/>
              </a:ln>
              <a:solidFill>
                <a:srgbClr val="F1833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3A126F-324B-4D7B-8064-7555D0BBF871}"/>
              </a:ext>
            </a:extLst>
          </p:cNvPr>
          <p:cNvSpPr/>
          <p:nvPr/>
        </p:nvSpPr>
        <p:spPr>
          <a:xfrm>
            <a:off x="6609523" y="5828720"/>
            <a:ext cx="558247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미래 예측 시나리오</a:t>
            </a:r>
            <a:endParaRPr lang="en-US" altLang="ko-KR" sz="4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8496470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23" y="2288191"/>
            <a:ext cx="3236058" cy="2791703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algn="ctr" rotWithShape="0">
              <a:schemeClr val="accent2">
                <a:alpha val="75000"/>
              </a:schemeClr>
            </a:outerShdw>
            <a:softEdge rad="381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5FB7C6F-B589-4D2A-B5FE-3B86FABCB67D}"/>
              </a:ext>
            </a:extLst>
          </p:cNvPr>
          <p:cNvGrpSpPr/>
          <p:nvPr/>
        </p:nvGrpSpPr>
        <p:grpSpPr>
          <a:xfrm>
            <a:off x="6642652" y="1714676"/>
            <a:ext cx="959526" cy="1478584"/>
            <a:chOff x="9366991" y="4033601"/>
            <a:chExt cx="959526" cy="14785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FF45E-8472-4073-B173-3F46895AF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56451" flipH="1">
              <a:off x="9366991" y="4033601"/>
              <a:ext cx="959526" cy="1478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1E1BE4-B570-4B85-ABDB-936944C2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82"/>
            <a:stretch/>
          </p:blipFill>
          <p:spPr>
            <a:xfrm rot="1880870" flipH="1">
              <a:off x="9416271" y="4383117"/>
              <a:ext cx="524458" cy="10049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DD6852-059C-4E17-8801-B870545B8370}"/>
              </a:ext>
            </a:extLst>
          </p:cNvPr>
          <p:cNvSpPr/>
          <p:nvPr/>
        </p:nvSpPr>
        <p:spPr>
          <a:xfrm>
            <a:off x="5511573" y="2931734"/>
            <a:ext cx="22621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  <a:ea typeface="Giddyup Std" charset="0"/>
                <a:cs typeface="Giddyup Std" charset="0"/>
              </a:rPr>
              <a:t>데이터</a:t>
            </a:r>
            <a:endParaRPr kumimoji="1"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Giddyup Std" charset="0"/>
              <a:ea typeface="Giddyup Std" charset="0"/>
              <a:cs typeface="Giddyup Std" charset="0"/>
            </a:endParaRPr>
          </a:p>
          <a:p>
            <a:pPr algn="ctr"/>
            <a:r>
              <a:rPr kumimoji="1" lang="ko-KR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iddyup Std" charset="0"/>
              </a:rPr>
              <a:t>시각화</a:t>
            </a:r>
            <a:endParaRPr lang="ko-KR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72183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1207</Words>
  <Application>Microsoft Office PowerPoint</Application>
  <PresentationFormat>와이드스크린</PresentationFormat>
  <Paragraphs>381</Paragraphs>
  <Slides>28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1훈점보맘보 B</vt:lpstr>
      <vt:lpstr>Giddyup Std</vt:lpstr>
      <vt:lpstr>HY견고딕</vt:lpstr>
      <vt:lpstr>Nanum Gothic</vt:lpstr>
      <vt:lpstr>나눔손글씨 펜</vt:lpstr>
      <vt:lpstr>나눔스퀘어</vt:lpstr>
      <vt:lpstr>맑은 고딕</vt:lpstr>
      <vt:lpstr>조선일보명조</vt:lpstr>
      <vt:lpstr>함초롬바탕 확장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ICT01_09</cp:lastModifiedBy>
  <cp:revision>167</cp:revision>
  <dcterms:created xsi:type="dcterms:W3CDTF">2016-11-29T09:26:18Z</dcterms:created>
  <dcterms:modified xsi:type="dcterms:W3CDTF">2020-01-23T01:55:54Z</dcterms:modified>
  <cp:version>1000.0000.01</cp:version>
</cp:coreProperties>
</file>